
<file path=[Content_Types].xml><?xml version="1.0" encoding="utf-8"?>
<Types xmlns="http://schemas.openxmlformats.org/package/2006/content-types">
  <Default Extension="png" ContentType="image/png"/>
  <Default Extension="jfif" ContentType="image/jpeg"/>
  <Default Extension="svg" ContentType="image/svg+xml"/>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style1.xml" ContentType="application/vnd.ms-office.chartstyle+xml"/>
  <Override PartName="/ppt/charts/colors1.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8"/>
  </p:notesMasterIdLst>
  <p:sldIdLst>
    <p:sldId id="256" r:id="rId3"/>
    <p:sldId id="275" r:id="rId4"/>
    <p:sldId id="272" r:id="rId5"/>
    <p:sldId id="309" r:id="rId6"/>
    <p:sldId id="310" r:id="rId7"/>
    <p:sldId id="292" r:id="rId8"/>
    <p:sldId id="316" r:id="rId9"/>
    <p:sldId id="315" r:id="rId10"/>
    <p:sldId id="306" r:id="rId11"/>
    <p:sldId id="263" r:id="rId12"/>
    <p:sldId id="268" r:id="rId13"/>
    <p:sldId id="295" r:id="rId14"/>
    <p:sldId id="258" r:id="rId15"/>
    <p:sldId id="297" r:id="rId16"/>
    <p:sldId id="314" r:id="rId17"/>
    <p:sldId id="308" r:id="rId18"/>
    <p:sldId id="280" r:id="rId19"/>
    <p:sldId id="312" r:id="rId20"/>
    <p:sldId id="313" r:id="rId21"/>
    <p:sldId id="317" r:id="rId22"/>
    <p:sldId id="318" r:id="rId23"/>
    <p:sldId id="319" r:id="rId24"/>
    <p:sldId id="326" r:id="rId25"/>
    <p:sldId id="327" r:id="rId26"/>
    <p:sldId id="328" r:id="rId27"/>
    <p:sldId id="329" r:id="rId28"/>
    <p:sldId id="330" r:id="rId29"/>
    <p:sldId id="331" r:id="rId30"/>
    <p:sldId id="282" r:id="rId31"/>
    <p:sldId id="323" r:id="rId32"/>
    <p:sldId id="284" r:id="rId33"/>
    <p:sldId id="311" r:id="rId34"/>
    <p:sldId id="320" r:id="rId35"/>
    <p:sldId id="321" r:id="rId36"/>
    <p:sldId id="324"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C5DD"/>
    <a:srgbClr val="6BEBC6"/>
    <a:srgbClr val="2ADA7A"/>
    <a:srgbClr val="0E743F"/>
    <a:srgbClr val="75B549"/>
    <a:srgbClr val="20D0CC"/>
    <a:srgbClr val="DDDDDD"/>
    <a:srgbClr val="2D3847"/>
    <a:srgbClr val="5697BC"/>
    <a:srgbClr val="2C34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62" autoAdjust="0"/>
    <p:restoredTop sz="81332" autoAdjust="0"/>
  </p:normalViewPr>
  <p:slideViewPr>
    <p:cSldViewPr snapToGrid="0">
      <p:cViewPr>
        <p:scale>
          <a:sx n="66" d="100"/>
          <a:sy n="66" d="100"/>
        </p:scale>
        <p:origin x="-616"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rgbClr val="53354A"/>
            </a:solidFill>
            <a:ln>
              <a:noFill/>
            </a:ln>
          </c:spPr>
          <c:explosion val="7"/>
          <c:dPt>
            <c:idx val="0"/>
            <c:bubble3D val="0"/>
            <c:explosion val="8"/>
            <c:spPr>
              <a:solidFill>
                <a:srgbClr val="FF7844"/>
              </a:solidFill>
              <a:ln w="19050">
                <a:noFill/>
              </a:ln>
              <a:effectLst/>
            </c:spPr>
            <c:extLst xmlns:c16r2="http://schemas.microsoft.com/office/drawing/2015/06/chart">
              <c:ext xmlns:c16="http://schemas.microsoft.com/office/drawing/2014/chart" uri="{C3380CC4-5D6E-409C-BE32-E72D297353CC}">
                <c16:uniqueId val="{00000004-6E2D-48C2-AEEC-D4C837E4B6F4}"/>
              </c:ext>
            </c:extLst>
          </c:dPt>
          <c:dPt>
            <c:idx val="1"/>
            <c:bubble3D val="0"/>
            <c:spPr>
              <a:solidFill>
                <a:srgbClr val="53354A"/>
              </a:solidFill>
              <a:ln w="19050">
                <a:noFill/>
              </a:ln>
              <a:effectLst/>
            </c:spPr>
            <c:extLst xmlns:c16r2="http://schemas.microsoft.com/office/drawing/2015/06/chart">
              <c:ext xmlns:c16="http://schemas.microsoft.com/office/drawing/2014/chart" uri="{C3380CC4-5D6E-409C-BE32-E72D297353CC}">
                <c16:uniqueId val="{00000003-6E2D-48C2-AEEC-D4C837E4B6F4}"/>
              </c:ext>
            </c:extLst>
          </c:dPt>
          <c:dPt>
            <c:idx val="2"/>
            <c:bubble3D val="0"/>
            <c:explosion val="1"/>
            <c:spPr>
              <a:solidFill>
                <a:srgbClr val="53354A"/>
              </a:solidFill>
              <a:ln w="19050">
                <a:noFill/>
              </a:ln>
              <a:effectLst/>
            </c:spPr>
            <c:extLst xmlns:c16r2="http://schemas.microsoft.com/office/drawing/2015/06/chart">
              <c:ext xmlns:c16="http://schemas.microsoft.com/office/drawing/2014/chart" uri="{C3380CC4-5D6E-409C-BE32-E72D297353CC}">
                <c16:uniqueId val="{00000002-6E2D-48C2-AEEC-D4C837E4B6F4}"/>
              </c:ext>
            </c:extLst>
          </c:dPt>
          <c:dPt>
            <c:idx val="3"/>
            <c:bubble3D val="0"/>
            <c:explosion val="1"/>
            <c:spPr>
              <a:solidFill>
                <a:srgbClr val="53354A"/>
              </a:solidFill>
              <a:ln w="19050">
                <a:noFill/>
              </a:ln>
              <a:effectLst/>
            </c:spPr>
            <c:extLst xmlns:c16r2="http://schemas.microsoft.com/office/drawing/2015/06/chart">
              <c:ext xmlns:c16="http://schemas.microsoft.com/office/drawing/2014/chart" uri="{C3380CC4-5D6E-409C-BE32-E72D297353CC}">
                <c16:uniqueId val="{00000001-6E2D-48C2-AEEC-D4C837E4B6F4}"/>
              </c:ext>
            </c:extLst>
          </c:dPt>
          <c:dLbls>
            <c:dLbl>
              <c:idx val="0"/>
              <c:layout>
                <c:manualLayout>
                  <c:x val="-8.6434688488712441E-2"/>
                  <c:y val="0.11603465378705569"/>
                </c:manualLayout>
              </c:layout>
              <c:dLblPos val="bestFi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4-6E2D-48C2-AEEC-D4C837E4B6F4}"/>
                </c:ext>
              </c:extLst>
            </c:dLbl>
            <c:dLbl>
              <c:idx val="1"/>
              <c:layout>
                <c:manualLayout>
                  <c:x val="9.6192639817303804E-2"/>
                  <c:y val="-0.12528117756852425"/>
                </c:manualLayout>
              </c:layout>
              <c:dLblPos val="bestFi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3-6E2D-48C2-AEEC-D4C837E4B6F4}"/>
                </c:ext>
              </c:extLst>
            </c:dLbl>
            <c:dLbl>
              <c:idx val="2"/>
              <c:layout>
                <c:manualLayout>
                  <c:x val="4.4217519685039366E-3"/>
                  <c:y val="-2.8551302377503758E-3"/>
                </c:manualLayout>
              </c:layout>
              <c:dLblPos val="bestFi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2-6E2D-48C2-AEEC-D4C837E4B6F4}"/>
                </c:ext>
              </c:extLst>
            </c:dLbl>
            <c:dLbl>
              <c:idx val="3"/>
              <c:layout>
                <c:manualLayout>
                  <c:x val="1.2666092519684983E-2"/>
                  <c:y val="7.0127948441926356E-5"/>
                </c:manualLayout>
              </c:layout>
              <c:dLblPos val="bestFi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1-6E2D-48C2-AEEC-D4C837E4B6F4}"/>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Sheet1!$A$2:$A$5</c:f>
              <c:strCache>
                <c:ptCount val="4"/>
                <c:pt idx="0">
                  <c:v>Money</c:v>
                </c:pt>
                <c:pt idx="1">
                  <c:v>Food</c:v>
                </c:pt>
                <c:pt idx="2">
                  <c:v>Nothing</c:v>
                </c:pt>
                <c:pt idx="3">
                  <c:v>Other stuff</c:v>
                </c:pt>
              </c:strCache>
            </c:strRef>
          </c:cat>
          <c:val>
            <c:numRef>
              <c:f>Sheet1!$B$2:$B$5</c:f>
              <c:numCache>
                <c:formatCode>0%</c:formatCode>
                <c:ptCount val="4"/>
                <c:pt idx="0">
                  <c:v>0.11</c:v>
                </c:pt>
                <c:pt idx="1">
                  <c:v>0.59899999999999998</c:v>
                </c:pt>
                <c:pt idx="2">
                  <c:v>0.02</c:v>
                </c:pt>
                <c:pt idx="3">
                  <c:v>0.27</c:v>
                </c:pt>
              </c:numCache>
            </c:numRef>
          </c:val>
          <c:extLst xmlns:c16r2="http://schemas.microsoft.com/office/drawing/2015/06/chart">
            <c:ext xmlns:c16="http://schemas.microsoft.com/office/drawing/2014/chart" uri="{C3380CC4-5D6E-409C-BE32-E72D297353CC}">
              <c16:uniqueId val="{00000000-6E2D-48C2-AEEC-D4C837E4B6F4}"/>
            </c:ext>
          </c:extLst>
        </c:ser>
        <c:dLbls>
          <c:dLblPos val="inEnd"/>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2A7D8E7-9B37-4B6B-9F39-A685EA872697}" type="datetimeFigureOut">
              <a:rPr lang="en-US" smtClean="0"/>
              <a:t>4/16/2024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E58D9A9-D7CB-4D2C-9821-2B27EF4E108E}" type="slidenum">
              <a:rPr lang="en-US" smtClean="0"/>
              <a:t>‹#›</a:t>
            </a:fld>
            <a:endParaRPr lang="en-US"/>
          </a:p>
        </p:txBody>
      </p:sp>
    </p:spTree>
    <p:extLst>
      <p:ext uri="{BB962C8B-B14F-4D97-AF65-F5344CB8AC3E}">
        <p14:creationId xmlns:p14="http://schemas.microsoft.com/office/powerpoint/2010/main" val="1205131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panose="020B0604020202020204" pitchFamily="34" charset="0"/>
                <a:ea typeface="PT Sans" panose="020B0503020203020204" pitchFamily="34" charset="-18"/>
                <a:cs typeface="Arial" panose="020B0604020202020204" pitchFamily="34" charset="0"/>
              </a:rPr>
              <a:t>Food loss and waste reduction should be seen as a means toward achieving other objectives, including improving food security and nutrition, reducing greenhouse gas emissions, lowering pressure on water and land resources and can increase productivity and economic growth. The formulation of effective policies toward food loss and waste reduction requires comprehensive information as to how much and where – both geographically and along the supply chain – various foods are lost or wasted. FAO’s work on measurement and support to countries to take action to reduce food loss and waste is critical to tracking progress made by countries.</a:t>
            </a:r>
            <a:r>
              <a:rPr lang="pl-PL" sz="1200" dirty="0" smtClean="0">
                <a:latin typeface="Arial" panose="020B0604020202020204" pitchFamily="34" charset="0"/>
                <a:ea typeface="PT Sans" panose="020B0503020203020204" pitchFamily="34" charset="-18"/>
                <a:cs typeface="Arial" panose="020B0604020202020204" pitchFamily="34" charset="0"/>
              </a:rPr>
              <a:t>.</a:t>
            </a:r>
          </a:p>
          <a:p>
            <a:endParaRPr lang="en-US" dirty="0"/>
          </a:p>
        </p:txBody>
      </p:sp>
      <p:sp>
        <p:nvSpPr>
          <p:cNvPr id="4" name="Slide Number Placeholder 3"/>
          <p:cNvSpPr>
            <a:spLocks noGrp="1"/>
          </p:cNvSpPr>
          <p:nvPr>
            <p:ph type="sldNum" sz="quarter" idx="10"/>
          </p:nvPr>
        </p:nvSpPr>
        <p:spPr/>
        <p:txBody>
          <a:bodyPr/>
          <a:lstStyle/>
          <a:p>
            <a:fld id="{EE58D9A9-D7CB-4D2C-9821-2B27EF4E108E}" type="slidenum">
              <a:rPr lang="en-US" smtClean="0"/>
              <a:t>9</a:t>
            </a:fld>
            <a:endParaRPr lang="en-US"/>
          </a:p>
        </p:txBody>
      </p:sp>
    </p:spTree>
    <p:extLst>
      <p:ext uri="{BB962C8B-B14F-4D97-AF65-F5344CB8AC3E}">
        <p14:creationId xmlns:p14="http://schemas.microsoft.com/office/powerpoint/2010/main" val="2699258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58D9A9-D7CB-4D2C-9821-2B27EF4E108E}" type="slidenum">
              <a:rPr lang="en-US" smtClean="0"/>
              <a:t>29</a:t>
            </a:fld>
            <a:endParaRPr lang="en-US"/>
          </a:p>
        </p:txBody>
      </p:sp>
    </p:spTree>
    <p:extLst>
      <p:ext uri="{BB962C8B-B14F-4D97-AF65-F5344CB8AC3E}">
        <p14:creationId xmlns:p14="http://schemas.microsoft.com/office/powerpoint/2010/main" val="3338981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72A0EF5-F8A7-4696-952E-3FD972C8E30B}" type="datetimeFigureOut">
              <a:rPr lang="en-US" smtClean="0"/>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D656FE-9D23-47F4-B489-3DD1935BFC74}" type="slidenum">
              <a:rPr lang="en-US" smtClean="0"/>
              <a:t>‹#›</a:t>
            </a:fld>
            <a:endParaRPr lang="en-US"/>
          </a:p>
        </p:txBody>
      </p:sp>
    </p:spTree>
    <p:extLst>
      <p:ext uri="{BB962C8B-B14F-4D97-AF65-F5344CB8AC3E}">
        <p14:creationId xmlns:p14="http://schemas.microsoft.com/office/powerpoint/2010/main" val="1721630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2A0EF5-F8A7-4696-952E-3FD972C8E30B}" type="datetimeFigureOut">
              <a:rPr lang="en-US" smtClean="0"/>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D656FE-9D23-47F4-B489-3DD1935BFC74}" type="slidenum">
              <a:rPr lang="en-US" smtClean="0"/>
              <a:t>‹#›</a:t>
            </a:fld>
            <a:endParaRPr lang="en-US"/>
          </a:p>
        </p:txBody>
      </p:sp>
    </p:spTree>
    <p:extLst>
      <p:ext uri="{BB962C8B-B14F-4D97-AF65-F5344CB8AC3E}">
        <p14:creationId xmlns:p14="http://schemas.microsoft.com/office/powerpoint/2010/main" val="1798762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2A0EF5-F8A7-4696-952E-3FD972C8E30B}" type="datetimeFigureOut">
              <a:rPr lang="en-US" smtClean="0"/>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D656FE-9D23-47F4-B489-3DD1935BFC74}" type="slidenum">
              <a:rPr lang="en-US" smtClean="0"/>
              <a:t>‹#›</a:t>
            </a:fld>
            <a:endParaRPr lang="en-US"/>
          </a:p>
        </p:txBody>
      </p:sp>
    </p:spTree>
    <p:extLst>
      <p:ext uri="{BB962C8B-B14F-4D97-AF65-F5344CB8AC3E}">
        <p14:creationId xmlns:p14="http://schemas.microsoft.com/office/powerpoint/2010/main" val="3481849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l-PL"/>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l-PL"/>
          </a:p>
        </p:txBody>
      </p:sp>
      <p:sp>
        <p:nvSpPr>
          <p:cNvPr id="4" name="Date Placeholder 3"/>
          <p:cNvSpPr>
            <a:spLocks noGrp="1"/>
          </p:cNvSpPr>
          <p:nvPr>
            <p:ph type="dt" sz="half" idx="10"/>
          </p:nvPr>
        </p:nvSpPr>
        <p:spPr/>
        <p:txBody>
          <a:bodyPr/>
          <a:lstStyle/>
          <a:p>
            <a:fld id="{C43DAD12-DD16-4552-8F8E-6C474EF28349}" type="datetimeFigureOut">
              <a:rPr lang="pl-PL" smtClean="0"/>
              <a:t>16.04.2024</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CD1CC48D-EA5B-4FEA-A190-1FA00567A0C1}" type="slidenum">
              <a:rPr lang="pl-PL" smtClean="0"/>
              <a:t>‹#›</a:t>
            </a:fld>
            <a:endParaRPr lang="pl-PL"/>
          </a:p>
        </p:txBody>
      </p:sp>
    </p:spTree>
    <p:extLst>
      <p:ext uri="{BB962C8B-B14F-4D97-AF65-F5344CB8AC3E}">
        <p14:creationId xmlns:p14="http://schemas.microsoft.com/office/powerpoint/2010/main" val="345739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l-PL"/>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p:cNvSpPr>
            <a:spLocks noGrp="1"/>
          </p:cNvSpPr>
          <p:nvPr>
            <p:ph type="dt" sz="half" idx="10"/>
          </p:nvPr>
        </p:nvSpPr>
        <p:spPr/>
        <p:txBody>
          <a:bodyPr/>
          <a:lstStyle/>
          <a:p>
            <a:fld id="{C43DAD12-DD16-4552-8F8E-6C474EF28349}" type="datetimeFigureOut">
              <a:rPr lang="pl-PL" smtClean="0"/>
              <a:t>16.04.2024</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CD1CC48D-EA5B-4FEA-A190-1FA00567A0C1}" type="slidenum">
              <a:rPr lang="pl-PL" smtClean="0"/>
              <a:t>‹#›</a:t>
            </a:fld>
            <a:endParaRPr lang="pl-PL"/>
          </a:p>
        </p:txBody>
      </p:sp>
    </p:spTree>
    <p:extLst>
      <p:ext uri="{BB962C8B-B14F-4D97-AF65-F5344CB8AC3E}">
        <p14:creationId xmlns:p14="http://schemas.microsoft.com/office/powerpoint/2010/main" val="2139888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l-PL"/>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43DAD12-DD16-4552-8F8E-6C474EF28349}" type="datetimeFigureOut">
              <a:rPr lang="pl-PL" smtClean="0"/>
              <a:t>16.04.2024</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CD1CC48D-EA5B-4FEA-A190-1FA00567A0C1}" type="slidenum">
              <a:rPr lang="pl-PL" smtClean="0"/>
              <a:t>‹#›</a:t>
            </a:fld>
            <a:endParaRPr lang="pl-PL"/>
          </a:p>
        </p:txBody>
      </p:sp>
    </p:spTree>
    <p:extLst>
      <p:ext uri="{BB962C8B-B14F-4D97-AF65-F5344CB8AC3E}">
        <p14:creationId xmlns:p14="http://schemas.microsoft.com/office/powerpoint/2010/main" val="3444222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l-PL"/>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Date Placeholder 4"/>
          <p:cNvSpPr>
            <a:spLocks noGrp="1"/>
          </p:cNvSpPr>
          <p:nvPr>
            <p:ph type="dt" sz="half" idx="10"/>
          </p:nvPr>
        </p:nvSpPr>
        <p:spPr/>
        <p:txBody>
          <a:bodyPr/>
          <a:lstStyle/>
          <a:p>
            <a:fld id="{C43DAD12-DD16-4552-8F8E-6C474EF28349}" type="datetimeFigureOut">
              <a:rPr lang="pl-PL" smtClean="0"/>
              <a:t>16.04.2024</a:t>
            </a:fld>
            <a:endParaRPr lang="pl-PL"/>
          </a:p>
        </p:txBody>
      </p:sp>
      <p:sp>
        <p:nvSpPr>
          <p:cNvPr id="6" name="Footer Placeholder 5"/>
          <p:cNvSpPr>
            <a:spLocks noGrp="1"/>
          </p:cNvSpPr>
          <p:nvPr>
            <p:ph type="ftr" sz="quarter" idx="11"/>
          </p:nvPr>
        </p:nvSpPr>
        <p:spPr/>
        <p:txBody>
          <a:bodyPr/>
          <a:lstStyle/>
          <a:p>
            <a:endParaRPr lang="pl-PL"/>
          </a:p>
        </p:txBody>
      </p:sp>
      <p:sp>
        <p:nvSpPr>
          <p:cNvPr id="7" name="Slide Number Placeholder 6"/>
          <p:cNvSpPr>
            <a:spLocks noGrp="1"/>
          </p:cNvSpPr>
          <p:nvPr>
            <p:ph type="sldNum" sz="quarter" idx="12"/>
          </p:nvPr>
        </p:nvSpPr>
        <p:spPr/>
        <p:txBody>
          <a:bodyPr/>
          <a:lstStyle/>
          <a:p>
            <a:fld id="{CD1CC48D-EA5B-4FEA-A190-1FA00567A0C1}" type="slidenum">
              <a:rPr lang="pl-PL" smtClean="0"/>
              <a:t>‹#›</a:t>
            </a:fld>
            <a:endParaRPr lang="pl-PL"/>
          </a:p>
        </p:txBody>
      </p:sp>
    </p:spTree>
    <p:extLst>
      <p:ext uri="{BB962C8B-B14F-4D97-AF65-F5344CB8AC3E}">
        <p14:creationId xmlns:p14="http://schemas.microsoft.com/office/powerpoint/2010/main" val="3161813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pl-PL"/>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7" name="Date Placeholder 6"/>
          <p:cNvSpPr>
            <a:spLocks noGrp="1"/>
          </p:cNvSpPr>
          <p:nvPr>
            <p:ph type="dt" sz="half" idx="10"/>
          </p:nvPr>
        </p:nvSpPr>
        <p:spPr/>
        <p:txBody>
          <a:bodyPr/>
          <a:lstStyle/>
          <a:p>
            <a:fld id="{C43DAD12-DD16-4552-8F8E-6C474EF28349}" type="datetimeFigureOut">
              <a:rPr lang="pl-PL" smtClean="0"/>
              <a:t>16.04.2024</a:t>
            </a:fld>
            <a:endParaRPr lang="pl-PL"/>
          </a:p>
        </p:txBody>
      </p:sp>
      <p:sp>
        <p:nvSpPr>
          <p:cNvPr id="8" name="Footer Placeholder 7"/>
          <p:cNvSpPr>
            <a:spLocks noGrp="1"/>
          </p:cNvSpPr>
          <p:nvPr>
            <p:ph type="ftr" sz="quarter" idx="11"/>
          </p:nvPr>
        </p:nvSpPr>
        <p:spPr/>
        <p:txBody>
          <a:bodyPr/>
          <a:lstStyle/>
          <a:p>
            <a:endParaRPr lang="pl-PL"/>
          </a:p>
        </p:txBody>
      </p:sp>
      <p:sp>
        <p:nvSpPr>
          <p:cNvPr id="9" name="Slide Number Placeholder 8"/>
          <p:cNvSpPr>
            <a:spLocks noGrp="1"/>
          </p:cNvSpPr>
          <p:nvPr>
            <p:ph type="sldNum" sz="quarter" idx="12"/>
          </p:nvPr>
        </p:nvSpPr>
        <p:spPr/>
        <p:txBody>
          <a:bodyPr/>
          <a:lstStyle/>
          <a:p>
            <a:fld id="{CD1CC48D-EA5B-4FEA-A190-1FA00567A0C1}" type="slidenum">
              <a:rPr lang="pl-PL" smtClean="0"/>
              <a:t>‹#›</a:t>
            </a:fld>
            <a:endParaRPr lang="pl-PL"/>
          </a:p>
        </p:txBody>
      </p:sp>
    </p:spTree>
    <p:extLst>
      <p:ext uri="{BB962C8B-B14F-4D97-AF65-F5344CB8AC3E}">
        <p14:creationId xmlns:p14="http://schemas.microsoft.com/office/powerpoint/2010/main" val="424308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l-PL"/>
          </a:p>
        </p:txBody>
      </p:sp>
      <p:sp>
        <p:nvSpPr>
          <p:cNvPr id="3" name="Date Placeholder 2"/>
          <p:cNvSpPr>
            <a:spLocks noGrp="1"/>
          </p:cNvSpPr>
          <p:nvPr>
            <p:ph type="dt" sz="half" idx="10"/>
          </p:nvPr>
        </p:nvSpPr>
        <p:spPr/>
        <p:txBody>
          <a:bodyPr/>
          <a:lstStyle/>
          <a:p>
            <a:fld id="{C43DAD12-DD16-4552-8F8E-6C474EF28349}" type="datetimeFigureOut">
              <a:rPr lang="pl-PL" smtClean="0"/>
              <a:t>16.04.2024</a:t>
            </a:fld>
            <a:endParaRPr lang="pl-PL"/>
          </a:p>
        </p:txBody>
      </p:sp>
      <p:sp>
        <p:nvSpPr>
          <p:cNvPr id="4" name="Footer Placeholder 3"/>
          <p:cNvSpPr>
            <a:spLocks noGrp="1"/>
          </p:cNvSpPr>
          <p:nvPr>
            <p:ph type="ftr" sz="quarter" idx="11"/>
          </p:nvPr>
        </p:nvSpPr>
        <p:spPr/>
        <p:txBody>
          <a:bodyPr/>
          <a:lstStyle/>
          <a:p>
            <a:endParaRPr lang="pl-PL"/>
          </a:p>
        </p:txBody>
      </p:sp>
      <p:sp>
        <p:nvSpPr>
          <p:cNvPr id="5" name="Slide Number Placeholder 4"/>
          <p:cNvSpPr>
            <a:spLocks noGrp="1"/>
          </p:cNvSpPr>
          <p:nvPr>
            <p:ph type="sldNum" sz="quarter" idx="12"/>
          </p:nvPr>
        </p:nvSpPr>
        <p:spPr/>
        <p:txBody>
          <a:bodyPr/>
          <a:lstStyle/>
          <a:p>
            <a:fld id="{CD1CC48D-EA5B-4FEA-A190-1FA00567A0C1}" type="slidenum">
              <a:rPr lang="pl-PL" smtClean="0"/>
              <a:t>‹#›</a:t>
            </a:fld>
            <a:endParaRPr lang="pl-PL"/>
          </a:p>
        </p:txBody>
      </p:sp>
    </p:spTree>
    <p:extLst>
      <p:ext uri="{BB962C8B-B14F-4D97-AF65-F5344CB8AC3E}">
        <p14:creationId xmlns:p14="http://schemas.microsoft.com/office/powerpoint/2010/main" val="4272232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3DAD12-DD16-4552-8F8E-6C474EF28349}" type="datetimeFigureOut">
              <a:rPr lang="pl-PL" smtClean="0"/>
              <a:t>16.04.2024</a:t>
            </a:fld>
            <a:endParaRPr lang="pl-PL"/>
          </a:p>
        </p:txBody>
      </p:sp>
      <p:sp>
        <p:nvSpPr>
          <p:cNvPr id="3" name="Footer Placeholder 2"/>
          <p:cNvSpPr>
            <a:spLocks noGrp="1"/>
          </p:cNvSpPr>
          <p:nvPr>
            <p:ph type="ftr" sz="quarter" idx="11"/>
          </p:nvPr>
        </p:nvSpPr>
        <p:spPr/>
        <p:txBody>
          <a:bodyPr/>
          <a:lstStyle/>
          <a:p>
            <a:endParaRPr lang="pl-PL"/>
          </a:p>
        </p:txBody>
      </p:sp>
      <p:sp>
        <p:nvSpPr>
          <p:cNvPr id="4" name="Slide Number Placeholder 3"/>
          <p:cNvSpPr>
            <a:spLocks noGrp="1"/>
          </p:cNvSpPr>
          <p:nvPr>
            <p:ph type="sldNum" sz="quarter" idx="12"/>
          </p:nvPr>
        </p:nvSpPr>
        <p:spPr/>
        <p:txBody>
          <a:bodyPr/>
          <a:lstStyle/>
          <a:p>
            <a:fld id="{CD1CC48D-EA5B-4FEA-A190-1FA00567A0C1}" type="slidenum">
              <a:rPr lang="pl-PL" smtClean="0"/>
              <a:t>‹#›</a:t>
            </a:fld>
            <a:endParaRPr lang="pl-PL"/>
          </a:p>
        </p:txBody>
      </p:sp>
    </p:spTree>
    <p:extLst>
      <p:ext uri="{BB962C8B-B14F-4D97-AF65-F5344CB8AC3E}">
        <p14:creationId xmlns:p14="http://schemas.microsoft.com/office/powerpoint/2010/main" val="1216977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l-PL"/>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43DAD12-DD16-4552-8F8E-6C474EF28349}" type="datetimeFigureOut">
              <a:rPr lang="pl-PL" smtClean="0"/>
              <a:t>16.04.2024</a:t>
            </a:fld>
            <a:endParaRPr lang="pl-PL"/>
          </a:p>
        </p:txBody>
      </p:sp>
      <p:sp>
        <p:nvSpPr>
          <p:cNvPr id="6" name="Footer Placeholder 5"/>
          <p:cNvSpPr>
            <a:spLocks noGrp="1"/>
          </p:cNvSpPr>
          <p:nvPr>
            <p:ph type="ftr" sz="quarter" idx="11"/>
          </p:nvPr>
        </p:nvSpPr>
        <p:spPr/>
        <p:txBody>
          <a:bodyPr/>
          <a:lstStyle/>
          <a:p>
            <a:endParaRPr lang="pl-PL"/>
          </a:p>
        </p:txBody>
      </p:sp>
      <p:sp>
        <p:nvSpPr>
          <p:cNvPr id="7" name="Slide Number Placeholder 6"/>
          <p:cNvSpPr>
            <a:spLocks noGrp="1"/>
          </p:cNvSpPr>
          <p:nvPr>
            <p:ph type="sldNum" sz="quarter" idx="12"/>
          </p:nvPr>
        </p:nvSpPr>
        <p:spPr/>
        <p:txBody>
          <a:bodyPr/>
          <a:lstStyle/>
          <a:p>
            <a:fld id="{CD1CC48D-EA5B-4FEA-A190-1FA00567A0C1}" type="slidenum">
              <a:rPr lang="pl-PL" smtClean="0"/>
              <a:t>‹#›</a:t>
            </a:fld>
            <a:endParaRPr lang="pl-PL"/>
          </a:p>
        </p:txBody>
      </p:sp>
    </p:spTree>
    <p:extLst>
      <p:ext uri="{BB962C8B-B14F-4D97-AF65-F5344CB8AC3E}">
        <p14:creationId xmlns:p14="http://schemas.microsoft.com/office/powerpoint/2010/main" val="311517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2A0EF5-F8A7-4696-952E-3FD972C8E30B}" type="datetimeFigureOut">
              <a:rPr lang="en-US" smtClean="0"/>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D656FE-9D23-47F4-B489-3DD1935BFC74}" type="slidenum">
              <a:rPr lang="en-US" smtClean="0"/>
              <a:t>‹#›</a:t>
            </a:fld>
            <a:endParaRPr lang="en-US"/>
          </a:p>
        </p:txBody>
      </p:sp>
    </p:spTree>
    <p:extLst>
      <p:ext uri="{BB962C8B-B14F-4D97-AF65-F5344CB8AC3E}">
        <p14:creationId xmlns:p14="http://schemas.microsoft.com/office/powerpoint/2010/main" val="2792601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l-PL"/>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43DAD12-DD16-4552-8F8E-6C474EF28349}" type="datetimeFigureOut">
              <a:rPr lang="pl-PL" smtClean="0"/>
              <a:t>16.04.2024</a:t>
            </a:fld>
            <a:endParaRPr lang="pl-PL"/>
          </a:p>
        </p:txBody>
      </p:sp>
      <p:sp>
        <p:nvSpPr>
          <p:cNvPr id="6" name="Footer Placeholder 5"/>
          <p:cNvSpPr>
            <a:spLocks noGrp="1"/>
          </p:cNvSpPr>
          <p:nvPr>
            <p:ph type="ftr" sz="quarter" idx="11"/>
          </p:nvPr>
        </p:nvSpPr>
        <p:spPr/>
        <p:txBody>
          <a:bodyPr/>
          <a:lstStyle/>
          <a:p>
            <a:endParaRPr lang="pl-PL"/>
          </a:p>
        </p:txBody>
      </p:sp>
      <p:sp>
        <p:nvSpPr>
          <p:cNvPr id="7" name="Slide Number Placeholder 6"/>
          <p:cNvSpPr>
            <a:spLocks noGrp="1"/>
          </p:cNvSpPr>
          <p:nvPr>
            <p:ph type="sldNum" sz="quarter" idx="12"/>
          </p:nvPr>
        </p:nvSpPr>
        <p:spPr/>
        <p:txBody>
          <a:bodyPr/>
          <a:lstStyle/>
          <a:p>
            <a:fld id="{CD1CC48D-EA5B-4FEA-A190-1FA00567A0C1}" type="slidenum">
              <a:rPr lang="pl-PL" smtClean="0"/>
              <a:t>‹#›</a:t>
            </a:fld>
            <a:endParaRPr lang="pl-PL"/>
          </a:p>
        </p:txBody>
      </p:sp>
    </p:spTree>
    <p:extLst>
      <p:ext uri="{BB962C8B-B14F-4D97-AF65-F5344CB8AC3E}">
        <p14:creationId xmlns:p14="http://schemas.microsoft.com/office/powerpoint/2010/main" val="3843119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l-PL"/>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p:cNvSpPr>
            <a:spLocks noGrp="1"/>
          </p:cNvSpPr>
          <p:nvPr>
            <p:ph type="dt" sz="half" idx="10"/>
          </p:nvPr>
        </p:nvSpPr>
        <p:spPr/>
        <p:txBody>
          <a:bodyPr/>
          <a:lstStyle/>
          <a:p>
            <a:fld id="{C43DAD12-DD16-4552-8F8E-6C474EF28349}" type="datetimeFigureOut">
              <a:rPr lang="pl-PL" smtClean="0"/>
              <a:t>16.04.2024</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CD1CC48D-EA5B-4FEA-A190-1FA00567A0C1}" type="slidenum">
              <a:rPr lang="pl-PL" smtClean="0"/>
              <a:t>‹#›</a:t>
            </a:fld>
            <a:endParaRPr lang="pl-PL"/>
          </a:p>
        </p:txBody>
      </p:sp>
    </p:spTree>
    <p:extLst>
      <p:ext uri="{BB962C8B-B14F-4D97-AF65-F5344CB8AC3E}">
        <p14:creationId xmlns:p14="http://schemas.microsoft.com/office/powerpoint/2010/main" val="1725827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pl-PL"/>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p:cNvSpPr>
            <a:spLocks noGrp="1"/>
          </p:cNvSpPr>
          <p:nvPr>
            <p:ph type="dt" sz="half" idx="10"/>
          </p:nvPr>
        </p:nvSpPr>
        <p:spPr/>
        <p:txBody>
          <a:bodyPr/>
          <a:lstStyle/>
          <a:p>
            <a:fld id="{C43DAD12-DD16-4552-8F8E-6C474EF28349}" type="datetimeFigureOut">
              <a:rPr lang="pl-PL" smtClean="0"/>
              <a:t>16.04.2024</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CD1CC48D-EA5B-4FEA-A190-1FA00567A0C1}" type="slidenum">
              <a:rPr lang="pl-PL" smtClean="0"/>
              <a:t>‹#›</a:t>
            </a:fld>
            <a:endParaRPr lang="pl-PL"/>
          </a:p>
        </p:txBody>
      </p:sp>
    </p:spTree>
    <p:extLst>
      <p:ext uri="{BB962C8B-B14F-4D97-AF65-F5344CB8AC3E}">
        <p14:creationId xmlns:p14="http://schemas.microsoft.com/office/powerpoint/2010/main" val="3349021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2A0EF5-F8A7-4696-952E-3FD972C8E30B}" type="datetimeFigureOut">
              <a:rPr lang="en-US" smtClean="0"/>
              <a:t>4/16/2024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D656FE-9D23-47F4-B489-3DD1935BFC74}" type="slidenum">
              <a:rPr lang="en-US" smtClean="0"/>
              <a:t>‹#›</a:t>
            </a:fld>
            <a:endParaRPr lang="en-US"/>
          </a:p>
        </p:txBody>
      </p:sp>
    </p:spTree>
    <p:extLst>
      <p:ext uri="{BB962C8B-B14F-4D97-AF65-F5344CB8AC3E}">
        <p14:creationId xmlns:p14="http://schemas.microsoft.com/office/powerpoint/2010/main" val="4182340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72A0EF5-F8A7-4696-952E-3FD972C8E30B}" type="datetimeFigureOut">
              <a:rPr lang="en-US" smtClean="0"/>
              <a:t>4/16/2024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D656FE-9D23-47F4-B489-3DD1935BFC74}" type="slidenum">
              <a:rPr lang="en-US" smtClean="0"/>
              <a:t>‹#›</a:t>
            </a:fld>
            <a:endParaRPr lang="en-US"/>
          </a:p>
        </p:txBody>
      </p:sp>
    </p:spTree>
    <p:extLst>
      <p:ext uri="{BB962C8B-B14F-4D97-AF65-F5344CB8AC3E}">
        <p14:creationId xmlns:p14="http://schemas.microsoft.com/office/powerpoint/2010/main" val="760525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72A0EF5-F8A7-4696-952E-3FD972C8E30B}" type="datetimeFigureOut">
              <a:rPr lang="en-US" smtClean="0"/>
              <a:t>4/16/2024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D656FE-9D23-47F4-B489-3DD1935BFC74}" type="slidenum">
              <a:rPr lang="en-US" smtClean="0"/>
              <a:t>‹#›</a:t>
            </a:fld>
            <a:endParaRPr lang="en-US"/>
          </a:p>
        </p:txBody>
      </p:sp>
    </p:spTree>
    <p:extLst>
      <p:ext uri="{BB962C8B-B14F-4D97-AF65-F5344CB8AC3E}">
        <p14:creationId xmlns:p14="http://schemas.microsoft.com/office/powerpoint/2010/main" val="1810819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72A0EF5-F8A7-4696-952E-3FD972C8E30B}" type="datetimeFigureOut">
              <a:rPr lang="en-US" smtClean="0"/>
              <a:t>4/16/2024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D656FE-9D23-47F4-B489-3DD1935BFC74}" type="slidenum">
              <a:rPr lang="en-US" smtClean="0"/>
              <a:t>‹#›</a:t>
            </a:fld>
            <a:endParaRPr lang="en-US"/>
          </a:p>
        </p:txBody>
      </p:sp>
    </p:spTree>
    <p:extLst>
      <p:ext uri="{BB962C8B-B14F-4D97-AF65-F5344CB8AC3E}">
        <p14:creationId xmlns:p14="http://schemas.microsoft.com/office/powerpoint/2010/main" val="841856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2A0EF5-F8A7-4696-952E-3FD972C8E30B}" type="datetimeFigureOut">
              <a:rPr lang="en-US" smtClean="0"/>
              <a:t>4/16/2024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8D656FE-9D23-47F4-B489-3DD1935BFC74}" type="slidenum">
              <a:rPr lang="en-US" smtClean="0"/>
              <a:t>‹#›</a:t>
            </a:fld>
            <a:endParaRPr lang="en-US"/>
          </a:p>
        </p:txBody>
      </p:sp>
    </p:spTree>
    <p:extLst>
      <p:ext uri="{BB962C8B-B14F-4D97-AF65-F5344CB8AC3E}">
        <p14:creationId xmlns:p14="http://schemas.microsoft.com/office/powerpoint/2010/main" val="171781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2A0EF5-F8A7-4696-952E-3FD972C8E30B}" type="datetimeFigureOut">
              <a:rPr lang="en-US" smtClean="0"/>
              <a:t>4/16/2024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D656FE-9D23-47F4-B489-3DD1935BFC74}" type="slidenum">
              <a:rPr lang="en-US" smtClean="0"/>
              <a:t>‹#›</a:t>
            </a:fld>
            <a:endParaRPr lang="en-US"/>
          </a:p>
        </p:txBody>
      </p:sp>
    </p:spTree>
    <p:extLst>
      <p:ext uri="{BB962C8B-B14F-4D97-AF65-F5344CB8AC3E}">
        <p14:creationId xmlns:p14="http://schemas.microsoft.com/office/powerpoint/2010/main" val="29311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2A0EF5-F8A7-4696-952E-3FD972C8E30B}" type="datetimeFigureOut">
              <a:rPr lang="en-US" smtClean="0"/>
              <a:t>4/16/2024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D656FE-9D23-47F4-B489-3DD1935BFC74}" type="slidenum">
              <a:rPr lang="en-US" smtClean="0"/>
              <a:t>‹#›</a:t>
            </a:fld>
            <a:endParaRPr lang="en-US"/>
          </a:p>
        </p:txBody>
      </p:sp>
    </p:spTree>
    <p:extLst>
      <p:ext uri="{BB962C8B-B14F-4D97-AF65-F5344CB8AC3E}">
        <p14:creationId xmlns:p14="http://schemas.microsoft.com/office/powerpoint/2010/main" val="292332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2A0EF5-F8A7-4696-952E-3FD972C8E30B}" type="datetimeFigureOut">
              <a:rPr lang="en-US" smtClean="0"/>
              <a:t>4/16/2024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D656FE-9D23-47F4-B489-3DD1935BFC74}" type="slidenum">
              <a:rPr lang="en-US" smtClean="0"/>
              <a:t>‹#›</a:t>
            </a:fld>
            <a:endParaRPr lang="en-US"/>
          </a:p>
        </p:txBody>
      </p:sp>
    </p:spTree>
    <p:extLst>
      <p:ext uri="{BB962C8B-B14F-4D97-AF65-F5344CB8AC3E}">
        <p14:creationId xmlns:p14="http://schemas.microsoft.com/office/powerpoint/2010/main" val="22682744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l-PL"/>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3DAD12-DD16-4552-8F8E-6C474EF28349}" type="datetimeFigureOut">
              <a:rPr lang="pl-PL" smtClean="0"/>
              <a:t>16.04.2024</a:t>
            </a:fld>
            <a:endParaRPr lang="pl-P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1CC48D-EA5B-4FEA-A190-1FA00567A0C1}" type="slidenum">
              <a:rPr lang="pl-PL" smtClean="0"/>
              <a:t>‹#›</a:t>
            </a:fld>
            <a:endParaRPr lang="pl-PL"/>
          </a:p>
        </p:txBody>
      </p:sp>
    </p:spTree>
    <p:extLst>
      <p:ext uri="{BB962C8B-B14F-4D97-AF65-F5344CB8AC3E}">
        <p14:creationId xmlns:p14="http://schemas.microsoft.com/office/powerpoint/2010/main" val="11413195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chart" Target="../charts/chart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 Id="rId9" Type="http://schemas.openxmlformats.org/officeDocument/2006/relationships/image" Target="../media/image8.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jf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7.png"/><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jpg"/><Relationship Id="rId4" Type="http://schemas.openxmlformats.org/officeDocument/2006/relationships/hyperlink" Target="mailto:mayank.gupta2020@vitstudent.ac.i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C344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0500" y="2199918"/>
            <a:ext cx="6553034" cy="872273"/>
          </a:xfrm>
        </p:spPr>
        <p:txBody>
          <a:bodyPr>
            <a:noAutofit/>
          </a:bodyPr>
          <a:lstStyle/>
          <a:p>
            <a:pPr algn="l"/>
            <a:r>
              <a:rPr lang="en-US" sz="4000" b="1" dirty="0" smtClean="0">
                <a:solidFill>
                  <a:srgbClr val="20D0CC"/>
                </a:solidFill>
                <a:latin typeface="Open Sans" panose="020B0606030504020204" pitchFamily="34" charset="0"/>
                <a:ea typeface="Open Sans" panose="020B0606030504020204" pitchFamily="34" charset="0"/>
                <a:cs typeface="Open Sans" panose="020B0606030504020204" pitchFamily="34" charset="0"/>
              </a:rPr>
              <a:t>VIT-</a:t>
            </a:r>
            <a:r>
              <a:rPr lang="en-US" sz="4000" b="1" dirty="0" err="1" smtClean="0">
                <a:solidFill>
                  <a:srgbClr val="20D0CC"/>
                </a:solidFill>
                <a:latin typeface="Open Sans" panose="020B0606030504020204" pitchFamily="34" charset="0"/>
                <a:ea typeface="Open Sans" panose="020B0606030504020204" pitchFamily="34" charset="0"/>
                <a:cs typeface="Open Sans" panose="020B0606030504020204" pitchFamily="34" charset="0"/>
              </a:rPr>
              <a:t>FAQAssist</a:t>
            </a:r>
            <a:r>
              <a:rPr lang="en-US" sz="4000" b="1" dirty="0" smtClean="0">
                <a:solidFill>
                  <a:srgbClr val="20D0CC"/>
                </a:solidFill>
                <a:latin typeface="Open Sans" panose="020B0606030504020204" pitchFamily="34" charset="0"/>
                <a:ea typeface="Open Sans" panose="020B0606030504020204" pitchFamily="34" charset="0"/>
                <a:cs typeface="Open Sans" panose="020B0606030504020204" pitchFamily="34" charset="0"/>
              </a:rPr>
              <a:t> </a:t>
            </a:r>
            <a:r>
              <a:rPr lang="en-US" sz="4000" b="1" dirty="0" err="1" smtClean="0">
                <a:solidFill>
                  <a:srgbClr val="20D0CC"/>
                </a:solidFill>
                <a:latin typeface="Open Sans" panose="020B0606030504020204" pitchFamily="34" charset="0"/>
                <a:ea typeface="Open Sans" panose="020B0606030504020204" pitchFamily="34" charset="0"/>
                <a:cs typeface="Open Sans" panose="020B0606030504020204" pitchFamily="34" charset="0"/>
              </a:rPr>
              <a:t>Chatbot</a:t>
            </a:r>
            <a:endParaRPr lang="en-US" sz="4000" b="1" dirty="0">
              <a:solidFill>
                <a:srgbClr val="20D0CC"/>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Rounded Rectangle 16"/>
          <p:cNvSpPr/>
          <p:nvPr/>
        </p:nvSpPr>
        <p:spPr>
          <a:xfrm rot="19016290">
            <a:off x="5753597" y="374435"/>
            <a:ext cx="4339570" cy="901549"/>
          </a:xfrm>
          <a:prstGeom prst="roundRect">
            <a:avLst>
              <a:gd name="adj" fmla="val 50000"/>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p:cNvGrpSpPr/>
          <p:nvPr/>
        </p:nvGrpSpPr>
        <p:grpSpPr>
          <a:xfrm>
            <a:off x="3235456" y="2001292"/>
            <a:ext cx="10571518" cy="3008510"/>
            <a:chOff x="3235456" y="2001292"/>
            <a:chExt cx="10571518" cy="3008510"/>
          </a:xfrm>
          <a:blipFill>
            <a:blip r:embed="rId2"/>
            <a:stretch>
              <a:fillRect/>
            </a:stretch>
          </a:blipFill>
        </p:grpSpPr>
        <p:sp>
          <p:nvSpPr>
            <p:cNvPr id="18" name="Rounded Rectangle 17"/>
            <p:cNvSpPr/>
            <p:nvPr/>
          </p:nvSpPr>
          <p:spPr>
            <a:xfrm rot="18970178">
              <a:off x="3235456" y="2095153"/>
              <a:ext cx="8963400" cy="90154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rot="18970178">
              <a:off x="5172475" y="2001292"/>
              <a:ext cx="8500514" cy="129933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p:nvSpPr>
          <p:spPr>
            <a:xfrm rot="18970178">
              <a:off x="7651845" y="2775311"/>
              <a:ext cx="6155129" cy="129933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p:nvSpPr>
          <p:spPr>
            <a:xfrm rot="18970178">
              <a:off x="10096850" y="3710468"/>
              <a:ext cx="3509434" cy="129933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190500" y="0"/>
            <a:ext cx="12001500" cy="6858003"/>
            <a:chOff x="190500" y="0"/>
            <a:chExt cx="12001500" cy="6858003"/>
          </a:xfrm>
        </p:grpSpPr>
        <p:sp>
          <p:nvSpPr>
            <p:cNvPr id="33" name="Rectangle 32"/>
            <p:cNvSpPr/>
            <p:nvPr/>
          </p:nvSpPr>
          <p:spPr>
            <a:xfrm>
              <a:off x="190500" y="0"/>
              <a:ext cx="12001500" cy="220980"/>
            </a:xfrm>
            <a:prstGeom prst="rect">
              <a:avLst/>
            </a:prstGeom>
            <a:solidFill>
              <a:srgbClr val="2C3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rot="5400000">
              <a:off x="8635997" y="3302002"/>
              <a:ext cx="6858003" cy="253999"/>
            </a:xfrm>
            <a:prstGeom prst="rect">
              <a:avLst/>
            </a:prstGeom>
            <a:solidFill>
              <a:srgbClr val="2C3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p:cNvSpPr txBox="1"/>
          <p:nvPr/>
        </p:nvSpPr>
        <p:spPr>
          <a:xfrm>
            <a:off x="760396" y="4437246"/>
            <a:ext cx="4069191" cy="646331"/>
          </a:xfrm>
          <a:prstGeom prst="rect">
            <a:avLst/>
          </a:prstGeom>
          <a:noFill/>
        </p:spPr>
        <p:txBody>
          <a:bodyPr wrap="none" rtlCol="0">
            <a:spAutoFit/>
          </a:bodyPr>
          <a:lstStyle/>
          <a:p>
            <a:r>
              <a:rPr lang="en-US" dirty="0" smtClean="0">
                <a:solidFill>
                  <a:srgbClr val="7AC5DD"/>
                </a:solidFill>
              </a:rPr>
              <a:t>Presented by - Mayank Gupta 20BCE1538</a:t>
            </a:r>
          </a:p>
          <a:p>
            <a:r>
              <a:rPr lang="en-US" dirty="0" smtClean="0">
                <a:solidFill>
                  <a:srgbClr val="7AC5DD"/>
                </a:solidFill>
              </a:rPr>
              <a:t>Guide - Dr. </a:t>
            </a:r>
            <a:r>
              <a:rPr lang="en-US" dirty="0" err="1" smtClean="0">
                <a:solidFill>
                  <a:srgbClr val="7AC5DD"/>
                </a:solidFill>
              </a:rPr>
              <a:t>Geetha</a:t>
            </a:r>
            <a:r>
              <a:rPr lang="en-US" dirty="0" smtClean="0">
                <a:solidFill>
                  <a:srgbClr val="7AC5DD"/>
                </a:solidFill>
              </a:rPr>
              <a:t> S.</a:t>
            </a:r>
            <a:endParaRPr lang="en-US" dirty="0">
              <a:solidFill>
                <a:srgbClr val="7AC5DD"/>
              </a:solidFill>
            </a:endParaRPr>
          </a:p>
        </p:txBody>
      </p:sp>
    </p:spTree>
    <p:extLst>
      <p:ext uri="{BB962C8B-B14F-4D97-AF65-F5344CB8AC3E}">
        <p14:creationId xmlns:p14="http://schemas.microsoft.com/office/powerpoint/2010/main" val="132320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up)">
                                      <p:cBhvr>
                                        <p:cTn id="10" dur="1000"/>
                                        <p:tgtEl>
                                          <p:spTgt spid="17"/>
                                        </p:tgtEl>
                                      </p:cBhvr>
                                    </p:animEffect>
                                  </p:childTnLst>
                                </p:cTn>
                              </p:par>
                              <p:par>
                                <p:cTn id="11" presetID="22" presetClass="entr" presetSubtype="1"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up)">
                                      <p:cBhvr>
                                        <p:cTn id="13"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983780" y="844272"/>
            <a:ext cx="484513" cy="742950"/>
            <a:chOff x="1935804" y="3752850"/>
            <a:chExt cx="1371600" cy="2103203"/>
          </a:xfrm>
        </p:grpSpPr>
        <p:sp>
          <p:nvSpPr>
            <p:cNvPr id="5" name="Chord 4"/>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Oval 5"/>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8" name="Group 7"/>
          <p:cNvGrpSpPr/>
          <p:nvPr/>
        </p:nvGrpSpPr>
        <p:grpSpPr>
          <a:xfrm>
            <a:off x="983780" y="5433688"/>
            <a:ext cx="484513" cy="742950"/>
            <a:chOff x="1935804" y="3752850"/>
            <a:chExt cx="1371600" cy="2103203"/>
          </a:xfrm>
        </p:grpSpPr>
        <p:sp>
          <p:nvSpPr>
            <p:cNvPr id="9" name="Chord 8"/>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Oval 9"/>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4" name="Group 13"/>
          <p:cNvGrpSpPr/>
          <p:nvPr/>
        </p:nvGrpSpPr>
        <p:grpSpPr>
          <a:xfrm>
            <a:off x="983780" y="3466796"/>
            <a:ext cx="484513" cy="742950"/>
            <a:chOff x="1935804" y="3752850"/>
            <a:chExt cx="1371600" cy="2103203"/>
          </a:xfrm>
          <a:solidFill>
            <a:srgbClr val="14A049"/>
          </a:solidFill>
        </p:grpSpPr>
        <p:sp>
          <p:nvSpPr>
            <p:cNvPr id="15" name="Chord 14"/>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Oval 15"/>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7" name="Group 16"/>
          <p:cNvGrpSpPr/>
          <p:nvPr/>
        </p:nvGrpSpPr>
        <p:grpSpPr>
          <a:xfrm>
            <a:off x="983780" y="2811165"/>
            <a:ext cx="484513" cy="742950"/>
            <a:chOff x="1935804" y="3752850"/>
            <a:chExt cx="1371600" cy="2103203"/>
          </a:xfrm>
        </p:grpSpPr>
        <p:sp>
          <p:nvSpPr>
            <p:cNvPr id="18" name="Chord 17"/>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 name="Oval 18"/>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0" name="Group 19"/>
          <p:cNvGrpSpPr/>
          <p:nvPr/>
        </p:nvGrpSpPr>
        <p:grpSpPr>
          <a:xfrm>
            <a:off x="983780" y="2155534"/>
            <a:ext cx="484513" cy="742950"/>
            <a:chOff x="1935804" y="3752850"/>
            <a:chExt cx="1371600" cy="2103203"/>
          </a:xfrm>
        </p:grpSpPr>
        <p:sp>
          <p:nvSpPr>
            <p:cNvPr id="21" name="Chord 20"/>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2" name="Oval 21"/>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3" name="Group 22"/>
          <p:cNvGrpSpPr/>
          <p:nvPr/>
        </p:nvGrpSpPr>
        <p:grpSpPr>
          <a:xfrm>
            <a:off x="983780" y="1499903"/>
            <a:ext cx="484513" cy="742950"/>
            <a:chOff x="1935804" y="3752850"/>
            <a:chExt cx="1371600" cy="2103203"/>
          </a:xfrm>
        </p:grpSpPr>
        <p:sp>
          <p:nvSpPr>
            <p:cNvPr id="24" name="Chord 23"/>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5" name="Oval 24"/>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6" name="Group 25"/>
          <p:cNvGrpSpPr/>
          <p:nvPr/>
        </p:nvGrpSpPr>
        <p:grpSpPr>
          <a:xfrm>
            <a:off x="983780" y="4778058"/>
            <a:ext cx="484513" cy="742950"/>
            <a:chOff x="1935804" y="3752850"/>
            <a:chExt cx="1371600" cy="2103203"/>
          </a:xfrm>
        </p:grpSpPr>
        <p:sp>
          <p:nvSpPr>
            <p:cNvPr id="27" name="Chord 26"/>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8" name="Oval 27"/>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9" name="Group 28"/>
          <p:cNvGrpSpPr/>
          <p:nvPr/>
        </p:nvGrpSpPr>
        <p:grpSpPr>
          <a:xfrm>
            <a:off x="1737504" y="844272"/>
            <a:ext cx="484513" cy="742950"/>
            <a:chOff x="1935804" y="3752850"/>
            <a:chExt cx="1371600" cy="2103203"/>
          </a:xfrm>
        </p:grpSpPr>
        <p:sp>
          <p:nvSpPr>
            <p:cNvPr id="30" name="Chord 29"/>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1" name="Oval 30"/>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2" name="Group 31"/>
          <p:cNvGrpSpPr/>
          <p:nvPr/>
        </p:nvGrpSpPr>
        <p:grpSpPr>
          <a:xfrm>
            <a:off x="1737504" y="5433688"/>
            <a:ext cx="484513" cy="742950"/>
            <a:chOff x="1935804" y="3752850"/>
            <a:chExt cx="1371600" cy="2103203"/>
          </a:xfrm>
        </p:grpSpPr>
        <p:sp>
          <p:nvSpPr>
            <p:cNvPr id="33" name="Chord 32"/>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4" name="Oval 33"/>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5" name="Group 34"/>
          <p:cNvGrpSpPr/>
          <p:nvPr/>
        </p:nvGrpSpPr>
        <p:grpSpPr>
          <a:xfrm>
            <a:off x="995521" y="4108732"/>
            <a:ext cx="484513" cy="742950"/>
            <a:chOff x="1935804" y="3752850"/>
            <a:chExt cx="1371600" cy="2103203"/>
          </a:xfrm>
          <a:solidFill>
            <a:srgbClr val="14A049"/>
          </a:solidFill>
        </p:grpSpPr>
        <p:sp>
          <p:nvSpPr>
            <p:cNvPr id="36" name="Chord 35"/>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7" name="Oval 36"/>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8" name="Group 37"/>
          <p:cNvGrpSpPr/>
          <p:nvPr/>
        </p:nvGrpSpPr>
        <p:grpSpPr>
          <a:xfrm>
            <a:off x="1737504" y="3466796"/>
            <a:ext cx="484513" cy="742950"/>
            <a:chOff x="1935804" y="3752850"/>
            <a:chExt cx="1371600" cy="2103203"/>
          </a:xfrm>
          <a:solidFill>
            <a:srgbClr val="14A049"/>
          </a:solidFill>
        </p:grpSpPr>
        <p:sp>
          <p:nvSpPr>
            <p:cNvPr id="39" name="Chord 38"/>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0" name="Oval 39"/>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41" name="Group 40"/>
          <p:cNvGrpSpPr/>
          <p:nvPr/>
        </p:nvGrpSpPr>
        <p:grpSpPr>
          <a:xfrm>
            <a:off x="1737504" y="2811165"/>
            <a:ext cx="484513" cy="742950"/>
            <a:chOff x="1935804" y="3752850"/>
            <a:chExt cx="1371600" cy="2103203"/>
          </a:xfrm>
        </p:grpSpPr>
        <p:sp>
          <p:nvSpPr>
            <p:cNvPr id="42" name="Chord 41"/>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3" name="Oval 42"/>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44" name="Group 43"/>
          <p:cNvGrpSpPr/>
          <p:nvPr/>
        </p:nvGrpSpPr>
        <p:grpSpPr>
          <a:xfrm>
            <a:off x="1737504" y="2155534"/>
            <a:ext cx="484513" cy="742950"/>
            <a:chOff x="1935804" y="3752850"/>
            <a:chExt cx="1371600" cy="2103203"/>
          </a:xfrm>
        </p:grpSpPr>
        <p:sp>
          <p:nvSpPr>
            <p:cNvPr id="45" name="Chord 44"/>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6" name="Oval 45"/>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47" name="Group 46"/>
          <p:cNvGrpSpPr/>
          <p:nvPr/>
        </p:nvGrpSpPr>
        <p:grpSpPr>
          <a:xfrm>
            <a:off x="1737504" y="1499903"/>
            <a:ext cx="484513" cy="742950"/>
            <a:chOff x="1935804" y="3752850"/>
            <a:chExt cx="1371600" cy="2103203"/>
          </a:xfrm>
        </p:grpSpPr>
        <p:sp>
          <p:nvSpPr>
            <p:cNvPr id="48" name="Chord 47"/>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9" name="Oval 48"/>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50" name="Group 49"/>
          <p:cNvGrpSpPr/>
          <p:nvPr/>
        </p:nvGrpSpPr>
        <p:grpSpPr>
          <a:xfrm>
            <a:off x="1737504" y="4778058"/>
            <a:ext cx="484513" cy="742950"/>
            <a:chOff x="1935804" y="3752850"/>
            <a:chExt cx="1371600" cy="2103203"/>
          </a:xfrm>
        </p:grpSpPr>
        <p:sp>
          <p:nvSpPr>
            <p:cNvPr id="51" name="Chord 50"/>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2" name="Oval 51"/>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53" name="Group 52"/>
          <p:cNvGrpSpPr/>
          <p:nvPr/>
        </p:nvGrpSpPr>
        <p:grpSpPr>
          <a:xfrm>
            <a:off x="2445071" y="844272"/>
            <a:ext cx="484513" cy="742950"/>
            <a:chOff x="1935804" y="3752850"/>
            <a:chExt cx="1371600" cy="2103203"/>
          </a:xfrm>
        </p:grpSpPr>
        <p:sp>
          <p:nvSpPr>
            <p:cNvPr id="54" name="Chord 53"/>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5" name="Oval 54"/>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56" name="Group 55"/>
          <p:cNvGrpSpPr/>
          <p:nvPr/>
        </p:nvGrpSpPr>
        <p:grpSpPr>
          <a:xfrm>
            <a:off x="2445071" y="5433688"/>
            <a:ext cx="484513" cy="742950"/>
            <a:chOff x="1935804" y="3752850"/>
            <a:chExt cx="1371600" cy="2103203"/>
          </a:xfrm>
        </p:grpSpPr>
        <p:sp>
          <p:nvSpPr>
            <p:cNvPr id="57" name="Chord 56"/>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8" name="Oval 57"/>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59" name="Group 58"/>
          <p:cNvGrpSpPr/>
          <p:nvPr/>
        </p:nvGrpSpPr>
        <p:grpSpPr>
          <a:xfrm>
            <a:off x="2445071" y="4122427"/>
            <a:ext cx="484513" cy="742950"/>
            <a:chOff x="1935804" y="3752850"/>
            <a:chExt cx="1371600" cy="2103203"/>
          </a:xfrm>
        </p:grpSpPr>
        <p:sp>
          <p:nvSpPr>
            <p:cNvPr id="60" name="Chord 59"/>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1" name="Oval 60"/>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62" name="Group 61"/>
          <p:cNvGrpSpPr/>
          <p:nvPr/>
        </p:nvGrpSpPr>
        <p:grpSpPr>
          <a:xfrm>
            <a:off x="2445071" y="3466796"/>
            <a:ext cx="484513" cy="742950"/>
            <a:chOff x="1935804" y="3752850"/>
            <a:chExt cx="1371600" cy="2103203"/>
          </a:xfrm>
        </p:grpSpPr>
        <p:sp>
          <p:nvSpPr>
            <p:cNvPr id="63" name="Chord 62"/>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4" name="Oval 63"/>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65" name="Group 64"/>
          <p:cNvGrpSpPr/>
          <p:nvPr/>
        </p:nvGrpSpPr>
        <p:grpSpPr>
          <a:xfrm>
            <a:off x="2445071" y="2811165"/>
            <a:ext cx="484513" cy="742950"/>
            <a:chOff x="1935804" y="3752850"/>
            <a:chExt cx="1371600" cy="2103203"/>
          </a:xfrm>
        </p:grpSpPr>
        <p:sp>
          <p:nvSpPr>
            <p:cNvPr id="66" name="Chord 65"/>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7" name="Oval 66"/>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68" name="Group 67"/>
          <p:cNvGrpSpPr/>
          <p:nvPr/>
        </p:nvGrpSpPr>
        <p:grpSpPr>
          <a:xfrm>
            <a:off x="2445071" y="2155534"/>
            <a:ext cx="484513" cy="742950"/>
            <a:chOff x="1935804" y="3752850"/>
            <a:chExt cx="1371600" cy="2103203"/>
          </a:xfrm>
        </p:grpSpPr>
        <p:sp>
          <p:nvSpPr>
            <p:cNvPr id="69" name="Chord 68"/>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0" name="Oval 69"/>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71" name="Group 70"/>
          <p:cNvGrpSpPr/>
          <p:nvPr/>
        </p:nvGrpSpPr>
        <p:grpSpPr>
          <a:xfrm>
            <a:off x="2445071" y="1499903"/>
            <a:ext cx="484513" cy="742950"/>
            <a:chOff x="1935804" y="3752850"/>
            <a:chExt cx="1371600" cy="2103203"/>
          </a:xfrm>
        </p:grpSpPr>
        <p:sp>
          <p:nvSpPr>
            <p:cNvPr id="72" name="Chord 71"/>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3" name="Oval 72"/>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74" name="Group 73"/>
          <p:cNvGrpSpPr/>
          <p:nvPr/>
        </p:nvGrpSpPr>
        <p:grpSpPr>
          <a:xfrm>
            <a:off x="2445071" y="4778058"/>
            <a:ext cx="484513" cy="742950"/>
            <a:chOff x="1935804" y="3752850"/>
            <a:chExt cx="1371600" cy="2103203"/>
          </a:xfrm>
        </p:grpSpPr>
        <p:sp>
          <p:nvSpPr>
            <p:cNvPr id="75" name="Chord 74"/>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6" name="Oval 75"/>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01" name="Group 100"/>
          <p:cNvGrpSpPr/>
          <p:nvPr/>
        </p:nvGrpSpPr>
        <p:grpSpPr>
          <a:xfrm>
            <a:off x="3199385" y="844272"/>
            <a:ext cx="484513" cy="742950"/>
            <a:chOff x="1935804" y="3752850"/>
            <a:chExt cx="1371600" cy="2103203"/>
          </a:xfrm>
        </p:grpSpPr>
        <p:sp>
          <p:nvSpPr>
            <p:cNvPr id="102" name="Chord 101"/>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3" name="Oval 102"/>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04" name="Group 103"/>
          <p:cNvGrpSpPr/>
          <p:nvPr/>
        </p:nvGrpSpPr>
        <p:grpSpPr>
          <a:xfrm>
            <a:off x="3199385" y="5433688"/>
            <a:ext cx="484513" cy="742950"/>
            <a:chOff x="1935804" y="3752850"/>
            <a:chExt cx="1371600" cy="2103203"/>
          </a:xfrm>
        </p:grpSpPr>
        <p:sp>
          <p:nvSpPr>
            <p:cNvPr id="105" name="Chord 104"/>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6" name="Oval 105"/>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07" name="Group 106"/>
          <p:cNvGrpSpPr/>
          <p:nvPr/>
        </p:nvGrpSpPr>
        <p:grpSpPr>
          <a:xfrm>
            <a:off x="3199385" y="4122427"/>
            <a:ext cx="484513" cy="742950"/>
            <a:chOff x="1935804" y="3752850"/>
            <a:chExt cx="1371600" cy="2103203"/>
          </a:xfrm>
        </p:grpSpPr>
        <p:sp>
          <p:nvSpPr>
            <p:cNvPr id="108" name="Chord 107"/>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9" name="Oval 108"/>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10" name="Group 109"/>
          <p:cNvGrpSpPr/>
          <p:nvPr/>
        </p:nvGrpSpPr>
        <p:grpSpPr>
          <a:xfrm>
            <a:off x="3199385" y="3466796"/>
            <a:ext cx="484513" cy="742950"/>
            <a:chOff x="1935804" y="3752850"/>
            <a:chExt cx="1371600" cy="2103203"/>
          </a:xfrm>
        </p:grpSpPr>
        <p:sp>
          <p:nvSpPr>
            <p:cNvPr id="111" name="Chord 110"/>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2" name="Oval 111"/>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13" name="Group 112"/>
          <p:cNvGrpSpPr/>
          <p:nvPr/>
        </p:nvGrpSpPr>
        <p:grpSpPr>
          <a:xfrm>
            <a:off x="3199385" y="2811165"/>
            <a:ext cx="484513" cy="742950"/>
            <a:chOff x="1935804" y="3752850"/>
            <a:chExt cx="1371600" cy="2103203"/>
          </a:xfrm>
        </p:grpSpPr>
        <p:sp>
          <p:nvSpPr>
            <p:cNvPr id="114" name="Chord 113"/>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5" name="Oval 114"/>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16" name="Group 115"/>
          <p:cNvGrpSpPr/>
          <p:nvPr/>
        </p:nvGrpSpPr>
        <p:grpSpPr>
          <a:xfrm>
            <a:off x="3199385" y="2155534"/>
            <a:ext cx="484513" cy="742950"/>
            <a:chOff x="1935804" y="3752850"/>
            <a:chExt cx="1371600" cy="2103203"/>
          </a:xfrm>
        </p:grpSpPr>
        <p:sp>
          <p:nvSpPr>
            <p:cNvPr id="117" name="Chord 116"/>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8" name="Oval 117"/>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19" name="Group 118"/>
          <p:cNvGrpSpPr/>
          <p:nvPr/>
        </p:nvGrpSpPr>
        <p:grpSpPr>
          <a:xfrm>
            <a:off x="3199385" y="1499903"/>
            <a:ext cx="484513" cy="742950"/>
            <a:chOff x="1935804" y="3752850"/>
            <a:chExt cx="1371600" cy="2103203"/>
          </a:xfrm>
        </p:grpSpPr>
        <p:sp>
          <p:nvSpPr>
            <p:cNvPr id="120" name="Chord 119"/>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1" name="Oval 120"/>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22" name="Group 121"/>
          <p:cNvGrpSpPr/>
          <p:nvPr/>
        </p:nvGrpSpPr>
        <p:grpSpPr>
          <a:xfrm>
            <a:off x="3199385" y="4778058"/>
            <a:ext cx="484513" cy="742950"/>
            <a:chOff x="1935804" y="3752850"/>
            <a:chExt cx="1371600" cy="2103203"/>
          </a:xfrm>
        </p:grpSpPr>
        <p:sp>
          <p:nvSpPr>
            <p:cNvPr id="123" name="Chord 122"/>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4" name="Oval 123"/>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25" name="Group 124"/>
          <p:cNvGrpSpPr/>
          <p:nvPr/>
        </p:nvGrpSpPr>
        <p:grpSpPr>
          <a:xfrm>
            <a:off x="3914477" y="844272"/>
            <a:ext cx="484513" cy="742950"/>
            <a:chOff x="1935804" y="3752850"/>
            <a:chExt cx="1371600" cy="2103203"/>
          </a:xfrm>
        </p:grpSpPr>
        <p:sp>
          <p:nvSpPr>
            <p:cNvPr id="126" name="Chord 125"/>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7" name="Oval 126"/>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28" name="Group 127"/>
          <p:cNvGrpSpPr/>
          <p:nvPr/>
        </p:nvGrpSpPr>
        <p:grpSpPr>
          <a:xfrm>
            <a:off x="3914477" y="5433688"/>
            <a:ext cx="484513" cy="742950"/>
            <a:chOff x="1935804" y="3752850"/>
            <a:chExt cx="1371600" cy="2103203"/>
          </a:xfrm>
        </p:grpSpPr>
        <p:sp>
          <p:nvSpPr>
            <p:cNvPr id="129" name="Chord 128"/>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0" name="Oval 129"/>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31" name="Group 130"/>
          <p:cNvGrpSpPr/>
          <p:nvPr/>
        </p:nvGrpSpPr>
        <p:grpSpPr>
          <a:xfrm>
            <a:off x="3914477" y="4122427"/>
            <a:ext cx="484513" cy="742950"/>
            <a:chOff x="1935804" y="3752850"/>
            <a:chExt cx="1371600" cy="2103203"/>
          </a:xfrm>
        </p:grpSpPr>
        <p:sp>
          <p:nvSpPr>
            <p:cNvPr id="132" name="Chord 131"/>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3" name="Oval 132"/>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34" name="Group 133"/>
          <p:cNvGrpSpPr/>
          <p:nvPr/>
        </p:nvGrpSpPr>
        <p:grpSpPr>
          <a:xfrm>
            <a:off x="3905334" y="3464544"/>
            <a:ext cx="484513" cy="742950"/>
            <a:chOff x="1935804" y="3752850"/>
            <a:chExt cx="1371600" cy="2103203"/>
          </a:xfrm>
        </p:grpSpPr>
        <p:sp>
          <p:nvSpPr>
            <p:cNvPr id="135" name="Chord 134"/>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6" name="Oval 135"/>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37" name="Group 136"/>
          <p:cNvGrpSpPr/>
          <p:nvPr/>
        </p:nvGrpSpPr>
        <p:grpSpPr>
          <a:xfrm>
            <a:off x="3914477" y="2811165"/>
            <a:ext cx="484513" cy="742950"/>
            <a:chOff x="1935804" y="3752850"/>
            <a:chExt cx="1371600" cy="2103203"/>
          </a:xfrm>
        </p:grpSpPr>
        <p:sp>
          <p:nvSpPr>
            <p:cNvPr id="138" name="Chord 137"/>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9" name="Oval 138"/>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40" name="Group 139"/>
          <p:cNvGrpSpPr/>
          <p:nvPr/>
        </p:nvGrpSpPr>
        <p:grpSpPr>
          <a:xfrm>
            <a:off x="3914477" y="2155534"/>
            <a:ext cx="484513" cy="742950"/>
            <a:chOff x="1935804" y="3752850"/>
            <a:chExt cx="1371600" cy="2103203"/>
          </a:xfrm>
        </p:grpSpPr>
        <p:sp>
          <p:nvSpPr>
            <p:cNvPr id="141" name="Chord 140"/>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2" name="Oval 141"/>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43" name="Group 142"/>
          <p:cNvGrpSpPr/>
          <p:nvPr/>
        </p:nvGrpSpPr>
        <p:grpSpPr>
          <a:xfrm>
            <a:off x="3914477" y="1499903"/>
            <a:ext cx="484513" cy="742950"/>
            <a:chOff x="1935804" y="3752850"/>
            <a:chExt cx="1371600" cy="2103203"/>
          </a:xfrm>
        </p:grpSpPr>
        <p:sp>
          <p:nvSpPr>
            <p:cNvPr id="144" name="Chord 143"/>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5" name="Oval 144"/>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46" name="Group 145"/>
          <p:cNvGrpSpPr/>
          <p:nvPr/>
        </p:nvGrpSpPr>
        <p:grpSpPr>
          <a:xfrm>
            <a:off x="3914477" y="4778058"/>
            <a:ext cx="484513" cy="742950"/>
            <a:chOff x="1935804" y="3752850"/>
            <a:chExt cx="1371600" cy="2103203"/>
          </a:xfrm>
        </p:grpSpPr>
        <p:sp>
          <p:nvSpPr>
            <p:cNvPr id="147" name="Chord 146"/>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8" name="Oval 147"/>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49" name="Group 148"/>
          <p:cNvGrpSpPr/>
          <p:nvPr/>
        </p:nvGrpSpPr>
        <p:grpSpPr>
          <a:xfrm>
            <a:off x="4668201" y="844272"/>
            <a:ext cx="484513" cy="742950"/>
            <a:chOff x="1935804" y="3752850"/>
            <a:chExt cx="1371600" cy="2103203"/>
          </a:xfrm>
          <a:solidFill>
            <a:srgbClr val="14A049"/>
          </a:solidFill>
        </p:grpSpPr>
        <p:sp>
          <p:nvSpPr>
            <p:cNvPr id="150" name="Chord 149"/>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1" name="Oval 150"/>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52" name="Group 151"/>
          <p:cNvGrpSpPr/>
          <p:nvPr/>
        </p:nvGrpSpPr>
        <p:grpSpPr>
          <a:xfrm>
            <a:off x="4668201" y="5433688"/>
            <a:ext cx="484513" cy="742950"/>
            <a:chOff x="1935804" y="3752850"/>
            <a:chExt cx="1371600" cy="2103203"/>
          </a:xfrm>
        </p:grpSpPr>
        <p:sp>
          <p:nvSpPr>
            <p:cNvPr id="153" name="Chord 152"/>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4" name="Oval 153"/>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55" name="Group 154"/>
          <p:cNvGrpSpPr/>
          <p:nvPr/>
        </p:nvGrpSpPr>
        <p:grpSpPr>
          <a:xfrm>
            <a:off x="4668201" y="4122427"/>
            <a:ext cx="484513" cy="742950"/>
            <a:chOff x="1935804" y="3752850"/>
            <a:chExt cx="1371600" cy="2103203"/>
          </a:xfrm>
        </p:grpSpPr>
        <p:sp>
          <p:nvSpPr>
            <p:cNvPr id="156" name="Chord 155"/>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7" name="Oval 156"/>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58" name="Group 157"/>
          <p:cNvGrpSpPr/>
          <p:nvPr/>
        </p:nvGrpSpPr>
        <p:grpSpPr>
          <a:xfrm>
            <a:off x="4668201" y="3466796"/>
            <a:ext cx="484513" cy="742950"/>
            <a:chOff x="1935804" y="3752850"/>
            <a:chExt cx="1371600" cy="2103203"/>
          </a:xfrm>
        </p:grpSpPr>
        <p:sp>
          <p:nvSpPr>
            <p:cNvPr id="159" name="Chord 158"/>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0" name="Oval 159"/>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61" name="Group 160"/>
          <p:cNvGrpSpPr/>
          <p:nvPr/>
        </p:nvGrpSpPr>
        <p:grpSpPr>
          <a:xfrm>
            <a:off x="4668201" y="2811165"/>
            <a:ext cx="484513" cy="742950"/>
            <a:chOff x="1935804" y="3752850"/>
            <a:chExt cx="1371600" cy="2103203"/>
          </a:xfrm>
        </p:grpSpPr>
        <p:sp>
          <p:nvSpPr>
            <p:cNvPr id="162" name="Chord 161"/>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3" name="Oval 162"/>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64" name="Group 163"/>
          <p:cNvGrpSpPr/>
          <p:nvPr/>
        </p:nvGrpSpPr>
        <p:grpSpPr>
          <a:xfrm>
            <a:off x="4668201" y="2155534"/>
            <a:ext cx="484513" cy="742950"/>
            <a:chOff x="1935804" y="3752850"/>
            <a:chExt cx="1371600" cy="2103203"/>
          </a:xfrm>
        </p:grpSpPr>
        <p:sp>
          <p:nvSpPr>
            <p:cNvPr id="165" name="Chord 164"/>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6" name="Oval 165"/>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67" name="Group 166"/>
          <p:cNvGrpSpPr/>
          <p:nvPr/>
        </p:nvGrpSpPr>
        <p:grpSpPr>
          <a:xfrm>
            <a:off x="4668201" y="1499903"/>
            <a:ext cx="484513" cy="742950"/>
            <a:chOff x="1935804" y="3752850"/>
            <a:chExt cx="1371600" cy="2103203"/>
          </a:xfrm>
          <a:solidFill>
            <a:srgbClr val="14A049"/>
          </a:solidFill>
        </p:grpSpPr>
        <p:sp>
          <p:nvSpPr>
            <p:cNvPr id="168" name="Chord 167"/>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9" name="Oval 168"/>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70" name="Group 169"/>
          <p:cNvGrpSpPr/>
          <p:nvPr/>
        </p:nvGrpSpPr>
        <p:grpSpPr>
          <a:xfrm>
            <a:off x="4668201" y="4778058"/>
            <a:ext cx="484513" cy="742950"/>
            <a:chOff x="1935804" y="3752850"/>
            <a:chExt cx="1371600" cy="2103203"/>
          </a:xfrm>
        </p:grpSpPr>
        <p:sp>
          <p:nvSpPr>
            <p:cNvPr id="171" name="Chord 170"/>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2" name="Oval 171"/>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73" name="Group 172"/>
          <p:cNvGrpSpPr/>
          <p:nvPr/>
        </p:nvGrpSpPr>
        <p:grpSpPr>
          <a:xfrm>
            <a:off x="5375768" y="844272"/>
            <a:ext cx="484513" cy="742950"/>
            <a:chOff x="1935804" y="3752850"/>
            <a:chExt cx="1371600" cy="2103203"/>
          </a:xfrm>
          <a:solidFill>
            <a:srgbClr val="14A049"/>
          </a:solidFill>
        </p:grpSpPr>
        <p:sp>
          <p:nvSpPr>
            <p:cNvPr id="174" name="Chord 173"/>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5" name="Oval 174"/>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76" name="Group 175"/>
          <p:cNvGrpSpPr/>
          <p:nvPr/>
        </p:nvGrpSpPr>
        <p:grpSpPr>
          <a:xfrm>
            <a:off x="5375768" y="5433688"/>
            <a:ext cx="484513" cy="742950"/>
            <a:chOff x="1935804" y="3752850"/>
            <a:chExt cx="1371600" cy="2103203"/>
          </a:xfrm>
        </p:grpSpPr>
        <p:sp>
          <p:nvSpPr>
            <p:cNvPr id="177" name="Chord 176"/>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8" name="Oval 177"/>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79" name="Group 178"/>
          <p:cNvGrpSpPr/>
          <p:nvPr/>
        </p:nvGrpSpPr>
        <p:grpSpPr>
          <a:xfrm>
            <a:off x="5375768" y="4122427"/>
            <a:ext cx="484513" cy="742950"/>
            <a:chOff x="1935804" y="3752850"/>
            <a:chExt cx="1371600" cy="2103203"/>
          </a:xfrm>
        </p:grpSpPr>
        <p:sp>
          <p:nvSpPr>
            <p:cNvPr id="180" name="Chord 179"/>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81" name="Oval 180"/>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82" name="Group 181"/>
          <p:cNvGrpSpPr/>
          <p:nvPr/>
        </p:nvGrpSpPr>
        <p:grpSpPr>
          <a:xfrm>
            <a:off x="5375768" y="3466796"/>
            <a:ext cx="484513" cy="742950"/>
            <a:chOff x="1935804" y="3752850"/>
            <a:chExt cx="1371600" cy="2103203"/>
          </a:xfrm>
        </p:grpSpPr>
        <p:sp>
          <p:nvSpPr>
            <p:cNvPr id="183" name="Chord 182"/>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84" name="Oval 183"/>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85" name="Group 184"/>
          <p:cNvGrpSpPr/>
          <p:nvPr/>
        </p:nvGrpSpPr>
        <p:grpSpPr>
          <a:xfrm>
            <a:off x="5375768" y="2811165"/>
            <a:ext cx="484513" cy="742950"/>
            <a:chOff x="1935804" y="3752850"/>
            <a:chExt cx="1371600" cy="2103203"/>
          </a:xfrm>
        </p:grpSpPr>
        <p:sp>
          <p:nvSpPr>
            <p:cNvPr id="186" name="Chord 185"/>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87" name="Oval 186"/>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88" name="Group 187"/>
          <p:cNvGrpSpPr/>
          <p:nvPr/>
        </p:nvGrpSpPr>
        <p:grpSpPr>
          <a:xfrm>
            <a:off x="5375768" y="2155534"/>
            <a:ext cx="484513" cy="742950"/>
            <a:chOff x="1935804" y="3752850"/>
            <a:chExt cx="1371600" cy="2103203"/>
          </a:xfrm>
        </p:grpSpPr>
        <p:sp>
          <p:nvSpPr>
            <p:cNvPr id="189" name="Chord 188"/>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0" name="Oval 189"/>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94" name="Group 193"/>
          <p:cNvGrpSpPr/>
          <p:nvPr/>
        </p:nvGrpSpPr>
        <p:grpSpPr>
          <a:xfrm>
            <a:off x="5375768" y="4778058"/>
            <a:ext cx="484513" cy="742950"/>
            <a:chOff x="1935804" y="3752850"/>
            <a:chExt cx="1371600" cy="2103203"/>
          </a:xfrm>
        </p:grpSpPr>
        <p:sp>
          <p:nvSpPr>
            <p:cNvPr id="195" name="Chord 194"/>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6" name="Oval 195"/>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97" name="Group 196"/>
          <p:cNvGrpSpPr/>
          <p:nvPr/>
        </p:nvGrpSpPr>
        <p:grpSpPr>
          <a:xfrm>
            <a:off x="6130082" y="844272"/>
            <a:ext cx="484513" cy="742950"/>
            <a:chOff x="1935804" y="3752850"/>
            <a:chExt cx="1371600" cy="2103203"/>
          </a:xfrm>
          <a:solidFill>
            <a:srgbClr val="14A049"/>
          </a:solidFill>
        </p:grpSpPr>
        <p:sp>
          <p:nvSpPr>
            <p:cNvPr id="198" name="Chord 197"/>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9" name="Oval 198"/>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00" name="Group 199"/>
          <p:cNvGrpSpPr/>
          <p:nvPr/>
        </p:nvGrpSpPr>
        <p:grpSpPr>
          <a:xfrm>
            <a:off x="6130082" y="5433688"/>
            <a:ext cx="484513" cy="742950"/>
            <a:chOff x="1935804" y="3752850"/>
            <a:chExt cx="1371600" cy="2103203"/>
          </a:xfrm>
        </p:grpSpPr>
        <p:sp>
          <p:nvSpPr>
            <p:cNvPr id="201" name="Chord 200"/>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02" name="Oval 201"/>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03" name="Group 202"/>
          <p:cNvGrpSpPr/>
          <p:nvPr/>
        </p:nvGrpSpPr>
        <p:grpSpPr>
          <a:xfrm>
            <a:off x="6130082" y="4122427"/>
            <a:ext cx="484513" cy="742950"/>
            <a:chOff x="1935804" y="3752850"/>
            <a:chExt cx="1371600" cy="2103203"/>
          </a:xfrm>
        </p:grpSpPr>
        <p:sp>
          <p:nvSpPr>
            <p:cNvPr id="204" name="Chord 203"/>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05" name="Oval 204"/>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06" name="Group 205"/>
          <p:cNvGrpSpPr/>
          <p:nvPr/>
        </p:nvGrpSpPr>
        <p:grpSpPr>
          <a:xfrm>
            <a:off x="6130082" y="3466796"/>
            <a:ext cx="484513" cy="742950"/>
            <a:chOff x="1935804" y="3752850"/>
            <a:chExt cx="1371600" cy="2103203"/>
          </a:xfrm>
        </p:grpSpPr>
        <p:sp>
          <p:nvSpPr>
            <p:cNvPr id="207" name="Chord 206"/>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08" name="Oval 207"/>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09" name="Group 208"/>
          <p:cNvGrpSpPr/>
          <p:nvPr/>
        </p:nvGrpSpPr>
        <p:grpSpPr>
          <a:xfrm>
            <a:off x="6130082" y="2811165"/>
            <a:ext cx="484513" cy="742950"/>
            <a:chOff x="1935804" y="3752850"/>
            <a:chExt cx="1371600" cy="2103203"/>
          </a:xfrm>
        </p:grpSpPr>
        <p:sp>
          <p:nvSpPr>
            <p:cNvPr id="210" name="Chord 209"/>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11" name="Oval 210"/>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12" name="Group 211"/>
          <p:cNvGrpSpPr/>
          <p:nvPr/>
        </p:nvGrpSpPr>
        <p:grpSpPr>
          <a:xfrm>
            <a:off x="6130082" y="2155534"/>
            <a:ext cx="484513" cy="742950"/>
            <a:chOff x="1935804" y="3752850"/>
            <a:chExt cx="1371600" cy="2103203"/>
          </a:xfrm>
        </p:grpSpPr>
        <p:sp>
          <p:nvSpPr>
            <p:cNvPr id="213" name="Chord 212"/>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14" name="Oval 213"/>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18" name="Group 217"/>
          <p:cNvGrpSpPr/>
          <p:nvPr/>
        </p:nvGrpSpPr>
        <p:grpSpPr>
          <a:xfrm>
            <a:off x="6130082" y="4778058"/>
            <a:ext cx="484513" cy="742950"/>
            <a:chOff x="1935804" y="3752850"/>
            <a:chExt cx="1371600" cy="2103203"/>
          </a:xfrm>
        </p:grpSpPr>
        <p:sp>
          <p:nvSpPr>
            <p:cNvPr id="219" name="Chord 218"/>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20" name="Oval 219"/>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21" name="Group 220"/>
          <p:cNvGrpSpPr/>
          <p:nvPr/>
        </p:nvGrpSpPr>
        <p:grpSpPr>
          <a:xfrm>
            <a:off x="6856273" y="844272"/>
            <a:ext cx="484513" cy="742950"/>
            <a:chOff x="1935804" y="3752850"/>
            <a:chExt cx="1371600" cy="2103203"/>
          </a:xfrm>
          <a:solidFill>
            <a:srgbClr val="14A049"/>
          </a:solidFill>
        </p:grpSpPr>
        <p:sp>
          <p:nvSpPr>
            <p:cNvPr id="222" name="Chord 221"/>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23" name="Oval 222"/>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24" name="Group 223"/>
          <p:cNvGrpSpPr/>
          <p:nvPr/>
        </p:nvGrpSpPr>
        <p:grpSpPr>
          <a:xfrm>
            <a:off x="6856273" y="5433688"/>
            <a:ext cx="484513" cy="742950"/>
            <a:chOff x="1935804" y="3752850"/>
            <a:chExt cx="1371600" cy="2103203"/>
          </a:xfrm>
        </p:grpSpPr>
        <p:sp>
          <p:nvSpPr>
            <p:cNvPr id="225" name="Chord 224"/>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26" name="Oval 225"/>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27" name="Group 226"/>
          <p:cNvGrpSpPr/>
          <p:nvPr/>
        </p:nvGrpSpPr>
        <p:grpSpPr>
          <a:xfrm>
            <a:off x="6856273" y="4122427"/>
            <a:ext cx="484513" cy="742950"/>
            <a:chOff x="1935804" y="3752850"/>
            <a:chExt cx="1371600" cy="2103203"/>
          </a:xfrm>
          <a:solidFill>
            <a:srgbClr val="3FC1FB"/>
          </a:solidFill>
        </p:grpSpPr>
        <p:sp>
          <p:nvSpPr>
            <p:cNvPr id="228" name="Chord 227"/>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29" name="Oval 228"/>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30" name="Group 229"/>
          <p:cNvGrpSpPr/>
          <p:nvPr/>
        </p:nvGrpSpPr>
        <p:grpSpPr>
          <a:xfrm>
            <a:off x="6856273" y="3466796"/>
            <a:ext cx="484513" cy="742950"/>
            <a:chOff x="1935804" y="3752850"/>
            <a:chExt cx="1371600" cy="2103203"/>
          </a:xfrm>
        </p:grpSpPr>
        <p:sp>
          <p:nvSpPr>
            <p:cNvPr id="231" name="Chord 230"/>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32" name="Oval 231"/>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33" name="Group 232"/>
          <p:cNvGrpSpPr/>
          <p:nvPr/>
        </p:nvGrpSpPr>
        <p:grpSpPr>
          <a:xfrm>
            <a:off x="6856273" y="2811165"/>
            <a:ext cx="484513" cy="742950"/>
            <a:chOff x="1935804" y="3752850"/>
            <a:chExt cx="1371600" cy="2103203"/>
          </a:xfrm>
        </p:grpSpPr>
        <p:sp>
          <p:nvSpPr>
            <p:cNvPr id="234" name="Chord 233"/>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35" name="Oval 234"/>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36" name="Group 235"/>
          <p:cNvGrpSpPr/>
          <p:nvPr/>
        </p:nvGrpSpPr>
        <p:grpSpPr>
          <a:xfrm>
            <a:off x="6856273" y="2155534"/>
            <a:ext cx="484513" cy="742950"/>
            <a:chOff x="1935804" y="3752850"/>
            <a:chExt cx="1371600" cy="2103203"/>
          </a:xfrm>
        </p:grpSpPr>
        <p:sp>
          <p:nvSpPr>
            <p:cNvPr id="237" name="Chord 236"/>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38" name="Oval 237"/>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39" name="Group 238"/>
          <p:cNvGrpSpPr/>
          <p:nvPr/>
        </p:nvGrpSpPr>
        <p:grpSpPr>
          <a:xfrm>
            <a:off x="2447706" y="4108732"/>
            <a:ext cx="484513" cy="742950"/>
            <a:chOff x="1935804" y="3752850"/>
            <a:chExt cx="1371600" cy="2103203"/>
          </a:xfrm>
          <a:solidFill>
            <a:srgbClr val="14A049"/>
          </a:solidFill>
        </p:grpSpPr>
        <p:sp>
          <p:nvSpPr>
            <p:cNvPr id="240" name="Chord 239"/>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41" name="Oval 240"/>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42" name="Group 241"/>
          <p:cNvGrpSpPr/>
          <p:nvPr/>
        </p:nvGrpSpPr>
        <p:grpSpPr>
          <a:xfrm>
            <a:off x="6856273" y="4778058"/>
            <a:ext cx="484513" cy="742950"/>
            <a:chOff x="1935804" y="3752850"/>
            <a:chExt cx="1371600" cy="2103203"/>
          </a:xfrm>
        </p:grpSpPr>
        <p:sp>
          <p:nvSpPr>
            <p:cNvPr id="243" name="Chord 242"/>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44" name="Oval 243"/>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79" name="Group 278"/>
          <p:cNvGrpSpPr/>
          <p:nvPr/>
        </p:nvGrpSpPr>
        <p:grpSpPr>
          <a:xfrm>
            <a:off x="8580877" y="818165"/>
            <a:ext cx="2921000" cy="2202165"/>
            <a:chOff x="8331200" y="809248"/>
            <a:chExt cx="2921000" cy="2202165"/>
          </a:xfrm>
        </p:grpSpPr>
        <p:sp>
          <p:nvSpPr>
            <p:cNvPr id="270" name="TextBox 269"/>
            <p:cNvSpPr txBox="1"/>
            <p:nvPr/>
          </p:nvSpPr>
          <p:spPr>
            <a:xfrm>
              <a:off x="8424423" y="2088083"/>
              <a:ext cx="2728337" cy="923330"/>
            </a:xfrm>
            <a:prstGeom prst="rect">
              <a:avLst/>
            </a:prstGeom>
            <a:noFill/>
          </p:spPr>
          <p:txBody>
            <a:bodyPr wrap="square" rtlCol="0">
              <a:spAutoFit/>
            </a:bodyPr>
            <a:lstStyle/>
            <a:p>
              <a:r>
                <a:rPr lang="en-US" dirty="0" smtClean="0">
                  <a:latin typeface="Open Sans" panose="020B0606030504020204" pitchFamily="34" charset="0"/>
                  <a:ea typeface="Open Sans" panose="020B0606030504020204" pitchFamily="34" charset="0"/>
                  <a:cs typeface="Open Sans" panose="020B0606030504020204" pitchFamily="34" charset="0"/>
                </a:rPr>
                <a:t>VIT has around 15k+ Students only in Chennai Campus</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271" name="TextBox 270"/>
            <p:cNvSpPr txBox="1"/>
            <p:nvPr/>
          </p:nvSpPr>
          <p:spPr>
            <a:xfrm>
              <a:off x="8331200" y="809248"/>
              <a:ext cx="2921000" cy="1323439"/>
            </a:xfrm>
            <a:prstGeom prst="rect">
              <a:avLst/>
            </a:prstGeom>
            <a:noFill/>
          </p:spPr>
          <p:txBody>
            <a:bodyPr wrap="square" rtlCol="0">
              <a:spAutoFit/>
            </a:bodyPr>
            <a:lstStyle/>
            <a:p>
              <a:r>
                <a:rPr lang="en-US" sz="8000" dirty="0">
                  <a:solidFill>
                    <a:srgbClr val="14A049"/>
                  </a:solidFill>
                  <a:latin typeface="Open Sans Extrabold" panose="020B0906030804020204" pitchFamily="34" charset="0"/>
                  <a:ea typeface="Open Sans Extrabold" panose="020B0906030804020204" pitchFamily="34" charset="0"/>
                  <a:cs typeface="Open Sans Extrabold" panose="020B0906030804020204" pitchFamily="34" charset="0"/>
                </a:rPr>
                <a:t>1</a:t>
              </a:r>
              <a:r>
                <a:rPr lang="en-US" sz="8000" dirty="0" smtClean="0">
                  <a:solidFill>
                    <a:srgbClr val="14A049"/>
                  </a:solidFill>
                  <a:latin typeface="Open Sans Extrabold" panose="020B0906030804020204" pitchFamily="34" charset="0"/>
                  <a:ea typeface="Open Sans Extrabold" panose="020B0906030804020204" pitchFamily="34" charset="0"/>
                  <a:cs typeface="Open Sans Extrabold" panose="020B0906030804020204" pitchFamily="34" charset="0"/>
                </a:rPr>
                <a:t>5K+</a:t>
              </a:r>
              <a:endParaRPr lang="pl-PL" sz="8000" dirty="0">
                <a:solidFill>
                  <a:srgbClr val="14A049"/>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grpSp>
        <p:nvGrpSpPr>
          <p:cNvPr id="278" name="Group 277"/>
          <p:cNvGrpSpPr/>
          <p:nvPr/>
        </p:nvGrpSpPr>
        <p:grpSpPr>
          <a:xfrm>
            <a:off x="8544938" y="4051919"/>
            <a:ext cx="3291462" cy="1895775"/>
            <a:chOff x="8496300" y="3691996"/>
            <a:chExt cx="3291462" cy="1895775"/>
          </a:xfrm>
        </p:grpSpPr>
        <p:sp>
          <p:nvSpPr>
            <p:cNvPr id="269" name="TextBox 268"/>
            <p:cNvSpPr txBox="1"/>
            <p:nvPr/>
          </p:nvSpPr>
          <p:spPr>
            <a:xfrm>
              <a:off x="8496300" y="4387442"/>
              <a:ext cx="3291462" cy="1200329"/>
            </a:xfrm>
            <a:prstGeom prst="rect">
              <a:avLst/>
            </a:prstGeom>
            <a:noFill/>
          </p:spPr>
          <p:txBody>
            <a:bodyPr wrap="square" rtlCol="0">
              <a:spAutoFit/>
            </a:bodyPr>
            <a:lstStyle/>
            <a:p>
              <a:r>
                <a:rPr lang="en-US" dirty="0" smtClean="0">
                  <a:latin typeface="Open Sans" panose="020B0606030504020204" pitchFamily="34" charset="0"/>
                  <a:ea typeface="Open Sans" panose="020B0606030504020204" pitchFamily="34" charset="0"/>
                  <a:cs typeface="Open Sans" panose="020B0606030504020204" pitchFamily="34" charset="0"/>
                </a:rPr>
                <a:t>With the number only we can understand how hard it is for an administration to manage all of them.</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272" name="TextBox 271"/>
            <p:cNvSpPr txBox="1"/>
            <p:nvPr/>
          </p:nvSpPr>
          <p:spPr>
            <a:xfrm>
              <a:off x="8496300" y="3691996"/>
              <a:ext cx="2857500" cy="584775"/>
            </a:xfrm>
            <a:prstGeom prst="rect">
              <a:avLst/>
            </a:prstGeom>
            <a:noFill/>
          </p:spPr>
          <p:txBody>
            <a:bodyPr wrap="square" rtlCol="0">
              <a:spAutoFit/>
            </a:bodyPr>
            <a:lstStyle/>
            <a:p>
              <a:r>
                <a:rPr lang="en-US" sz="3200" dirty="0" smtClean="0">
                  <a:solidFill>
                    <a:srgbClr val="3FC1FB"/>
                  </a:solidFill>
                  <a:latin typeface="Open Sans Extrabold" panose="020B0906030804020204" pitchFamily="34" charset="0"/>
                  <a:ea typeface="Open Sans Extrabold" panose="020B0906030804020204" pitchFamily="34" charset="0"/>
                  <a:cs typeface="Open Sans Extrabold" panose="020B0906030804020204" pitchFamily="34" charset="0"/>
                </a:rPr>
                <a:t>That’s Huge</a:t>
              </a:r>
              <a:endParaRPr lang="pl-PL" sz="3200" dirty="0">
                <a:solidFill>
                  <a:srgbClr val="3FC1FB"/>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grpSp>
        <p:nvGrpSpPr>
          <p:cNvPr id="280" name="Group 279"/>
          <p:cNvGrpSpPr/>
          <p:nvPr/>
        </p:nvGrpSpPr>
        <p:grpSpPr>
          <a:xfrm>
            <a:off x="7569354" y="1425604"/>
            <a:ext cx="816411" cy="134328"/>
            <a:chOff x="7741986" y="4316228"/>
            <a:chExt cx="816411" cy="134328"/>
          </a:xfrm>
          <a:solidFill>
            <a:srgbClr val="14A049"/>
          </a:solidFill>
        </p:grpSpPr>
        <p:cxnSp>
          <p:nvCxnSpPr>
            <p:cNvPr id="281" name="Straight Connector 280"/>
            <p:cNvCxnSpPr/>
            <p:nvPr/>
          </p:nvCxnSpPr>
          <p:spPr>
            <a:xfrm>
              <a:off x="7741986" y="4382904"/>
              <a:ext cx="754314" cy="0"/>
            </a:xfrm>
            <a:prstGeom prst="line">
              <a:avLst/>
            </a:prstGeom>
            <a:grpFill/>
            <a:ln w="28575">
              <a:solidFill>
                <a:srgbClr val="14A049"/>
              </a:solidFill>
            </a:ln>
          </p:spPr>
          <p:style>
            <a:lnRef idx="1">
              <a:schemeClr val="accent1"/>
            </a:lnRef>
            <a:fillRef idx="0">
              <a:schemeClr val="accent1"/>
            </a:fillRef>
            <a:effectRef idx="0">
              <a:schemeClr val="accent1"/>
            </a:effectRef>
            <a:fontRef idx="minor">
              <a:schemeClr val="tx1"/>
            </a:fontRef>
          </p:style>
        </p:cxnSp>
        <p:sp>
          <p:nvSpPr>
            <p:cNvPr id="282" name="Oval 281"/>
            <p:cNvSpPr/>
            <p:nvPr/>
          </p:nvSpPr>
          <p:spPr>
            <a:xfrm>
              <a:off x="8424069" y="4316228"/>
              <a:ext cx="134328" cy="1343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45" name="Group 244"/>
          <p:cNvGrpSpPr/>
          <p:nvPr/>
        </p:nvGrpSpPr>
        <p:grpSpPr>
          <a:xfrm>
            <a:off x="4668200" y="851821"/>
            <a:ext cx="484513" cy="742950"/>
            <a:chOff x="1935804" y="3752850"/>
            <a:chExt cx="1371600" cy="2103203"/>
          </a:xfrm>
          <a:solidFill>
            <a:srgbClr val="14A049"/>
          </a:solidFill>
        </p:grpSpPr>
        <p:sp>
          <p:nvSpPr>
            <p:cNvPr id="246" name="Chord 245"/>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47" name="Oval 246"/>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48" name="Group 247"/>
          <p:cNvGrpSpPr/>
          <p:nvPr/>
        </p:nvGrpSpPr>
        <p:grpSpPr>
          <a:xfrm>
            <a:off x="4668200" y="1507452"/>
            <a:ext cx="484513" cy="742950"/>
            <a:chOff x="1935804" y="3752850"/>
            <a:chExt cx="1371600" cy="2103203"/>
          </a:xfrm>
          <a:solidFill>
            <a:srgbClr val="14A049"/>
          </a:solidFill>
        </p:grpSpPr>
        <p:sp>
          <p:nvSpPr>
            <p:cNvPr id="249" name="Chord 248"/>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50" name="Oval 249"/>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51" name="Group 250"/>
          <p:cNvGrpSpPr/>
          <p:nvPr/>
        </p:nvGrpSpPr>
        <p:grpSpPr>
          <a:xfrm>
            <a:off x="5375767" y="851821"/>
            <a:ext cx="484513" cy="742950"/>
            <a:chOff x="1935804" y="3752850"/>
            <a:chExt cx="1371600" cy="2103203"/>
          </a:xfrm>
          <a:solidFill>
            <a:srgbClr val="14A049"/>
          </a:solidFill>
        </p:grpSpPr>
        <p:sp>
          <p:nvSpPr>
            <p:cNvPr id="252" name="Chord 251"/>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53" name="Oval 252"/>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57" name="Group 256"/>
          <p:cNvGrpSpPr/>
          <p:nvPr/>
        </p:nvGrpSpPr>
        <p:grpSpPr>
          <a:xfrm>
            <a:off x="6130081" y="851821"/>
            <a:ext cx="484513" cy="742950"/>
            <a:chOff x="1935804" y="3752850"/>
            <a:chExt cx="1371600" cy="2103203"/>
          </a:xfrm>
          <a:solidFill>
            <a:srgbClr val="14A049"/>
          </a:solidFill>
        </p:grpSpPr>
        <p:sp>
          <p:nvSpPr>
            <p:cNvPr id="258" name="Chord 257"/>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59" name="Oval 258"/>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60" name="Group 259"/>
          <p:cNvGrpSpPr/>
          <p:nvPr/>
        </p:nvGrpSpPr>
        <p:grpSpPr>
          <a:xfrm>
            <a:off x="2445070" y="2173643"/>
            <a:ext cx="484513" cy="742950"/>
            <a:chOff x="1935804" y="3752850"/>
            <a:chExt cx="1371600" cy="2103203"/>
          </a:xfrm>
          <a:solidFill>
            <a:srgbClr val="14A049"/>
          </a:solidFill>
        </p:grpSpPr>
        <p:sp>
          <p:nvSpPr>
            <p:cNvPr id="261" name="Chord 260"/>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62" name="Oval 261"/>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63" name="Group 262"/>
          <p:cNvGrpSpPr/>
          <p:nvPr/>
        </p:nvGrpSpPr>
        <p:grpSpPr>
          <a:xfrm>
            <a:off x="6856272" y="851821"/>
            <a:ext cx="484513" cy="742950"/>
            <a:chOff x="1935804" y="3752850"/>
            <a:chExt cx="1371600" cy="2103203"/>
          </a:xfrm>
          <a:solidFill>
            <a:srgbClr val="14A049"/>
          </a:solidFill>
        </p:grpSpPr>
        <p:sp>
          <p:nvSpPr>
            <p:cNvPr id="264" name="Chord 263"/>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65" name="Oval 264"/>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66" name="Group 265"/>
          <p:cNvGrpSpPr/>
          <p:nvPr/>
        </p:nvGrpSpPr>
        <p:grpSpPr>
          <a:xfrm>
            <a:off x="1737503" y="2167607"/>
            <a:ext cx="484513" cy="742950"/>
            <a:chOff x="1935804" y="3752850"/>
            <a:chExt cx="1371600" cy="2103203"/>
          </a:xfrm>
          <a:solidFill>
            <a:srgbClr val="14A049"/>
          </a:solidFill>
        </p:grpSpPr>
        <p:sp>
          <p:nvSpPr>
            <p:cNvPr id="267" name="Chord 266"/>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68" name="Oval 267"/>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73" name="Group 272"/>
          <p:cNvGrpSpPr/>
          <p:nvPr/>
        </p:nvGrpSpPr>
        <p:grpSpPr>
          <a:xfrm>
            <a:off x="5371615" y="5433688"/>
            <a:ext cx="484513" cy="742950"/>
            <a:chOff x="1935804" y="3752850"/>
            <a:chExt cx="1371600" cy="2103203"/>
          </a:xfrm>
          <a:solidFill>
            <a:srgbClr val="14A049"/>
          </a:solidFill>
        </p:grpSpPr>
        <p:sp>
          <p:nvSpPr>
            <p:cNvPr id="274" name="Chord 273"/>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83" name="Oval 282"/>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84" name="Group 283"/>
          <p:cNvGrpSpPr/>
          <p:nvPr/>
        </p:nvGrpSpPr>
        <p:grpSpPr>
          <a:xfrm>
            <a:off x="3914476" y="4778058"/>
            <a:ext cx="484513" cy="742950"/>
            <a:chOff x="1935804" y="3752850"/>
            <a:chExt cx="1371600" cy="2103203"/>
          </a:xfrm>
          <a:solidFill>
            <a:srgbClr val="14A049"/>
          </a:solidFill>
        </p:grpSpPr>
        <p:sp>
          <p:nvSpPr>
            <p:cNvPr id="285" name="Chord 284"/>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86" name="Oval 285"/>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87" name="Group 286"/>
          <p:cNvGrpSpPr/>
          <p:nvPr/>
        </p:nvGrpSpPr>
        <p:grpSpPr>
          <a:xfrm>
            <a:off x="6130081" y="5433688"/>
            <a:ext cx="484513" cy="742950"/>
            <a:chOff x="1935804" y="3752850"/>
            <a:chExt cx="1371600" cy="2103203"/>
          </a:xfrm>
          <a:solidFill>
            <a:srgbClr val="14A049"/>
          </a:solidFill>
        </p:grpSpPr>
        <p:sp>
          <p:nvSpPr>
            <p:cNvPr id="288" name="Chord 287"/>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89" name="Oval 288"/>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93" name="Group 292"/>
          <p:cNvGrpSpPr/>
          <p:nvPr/>
        </p:nvGrpSpPr>
        <p:grpSpPr>
          <a:xfrm>
            <a:off x="6863951" y="5433688"/>
            <a:ext cx="484513" cy="742950"/>
            <a:chOff x="1935804" y="3752850"/>
            <a:chExt cx="1371600" cy="2103203"/>
          </a:xfrm>
          <a:solidFill>
            <a:srgbClr val="14A049"/>
          </a:solidFill>
        </p:grpSpPr>
        <p:sp>
          <p:nvSpPr>
            <p:cNvPr id="294" name="Chord 293"/>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95" name="Oval 294"/>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96" name="Group 295"/>
          <p:cNvGrpSpPr/>
          <p:nvPr/>
        </p:nvGrpSpPr>
        <p:grpSpPr>
          <a:xfrm>
            <a:off x="2440283" y="2808846"/>
            <a:ext cx="484513" cy="742950"/>
            <a:chOff x="1935804" y="3752850"/>
            <a:chExt cx="1371600" cy="2103203"/>
          </a:xfrm>
          <a:solidFill>
            <a:srgbClr val="14A049"/>
          </a:solidFill>
        </p:grpSpPr>
        <p:sp>
          <p:nvSpPr>
            <p:cNvPr id="297" name="Chord 296"/>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98" name="Oval 297"/>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99" name="Group 298"/>
          <p:cNvGrpSpPr/>
          <p:nvPr/>
        </p:nvGrpSpPr>
        <p:grpSpPr>
          <a:xfrm>
            <a:off x="2457402" y="5422327"/>
            <a:ext cx="484513" cy="742950"/>
            <a:chOff x="1935804" y="3752850"/>
            <a:chExt cx="1371600" cy="2103203"/>
          </a:xfrm>
          <a:solidFill>
            <a:srgbClr val="14A049"/>
          </a:solidFill>
        </p:grpSpPr>
        <p:sp>
          <p:nvSpPr>
            <p:cNvPr id="300" name="Chord 299"/>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01" name="Oval 300"/>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02" name="Group 301"/>
          <p:cNvGrpSpPr/>
          <p:nvPr/>
        </p:nvGrpSpPr>
        <p:grpSpPr>
          <a:xfrm>
            <a:off x="6852119" y="1540441"/>
            <a:ext cx="484513" cy="742950"/>
            <a:chOff x="1935804" y="3752850"/>
            <a:chExt cx="1371600" cy="2103203"/>
          </a:xfrm>
          <a:solidFill>
            <a:srgbClr val="14A049"/>
          </a:solidFill>
        </p:grpSpPr>
        <p:sp>
          <p:nvSpPr>
            <p:cNvPr id="303" name="Chord 302"/>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04" name="Oval 303"/>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05" name="Group 304"/>
          <p:cNvGrpSpPr/>
          <p:nvPr/>
        </p:nvGrpSpPr>
        <p:grpSpPr>
          <a:xfrm>
            <a:off x="995522" y="1508395"/>
            <a:ext cx="484513" cy="742950"/>
            <a:chOff x="1935804" y="3752850"/>
            <a:chExt cx="1371600" cy="2103203"/>
          </a:xfrm>
          <a:solidFill>
            <a:srgbClr val="14A049"/>
          </a:solidFill>
        </p:grpSpPr>
        <p:sp>
          <p:nvSpPr>
            <p:cNvPr id="306" name="Chord 305"/>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07" name="Oval 306"/>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08" name="Group 307"/>
          <p:cNvGrpSpPr/>
          <p:nvPr/>
        </p:nvGrpSpPr>
        <p:grpSpPr>
          <a:xfrm>
            <a:off x="4688590" y="3469664"/>
            <a:ext cx="484513" cy="742950"/>
            <a:chOff x="1935804" y="3752850"/>
            <a:chExt cx="1371600" cy="2103203"/>
          </a:xfrm>
          <a:solidFill>
            <a:srgbClr val="14A049"/>
          </a:solidFill>
        </p:grpSpPr>
        <p:sp>
          <p:nvSpPr>
            <p:cNvPr id="309" name="Chord 308"/>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10" name="Oval 309"/>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20" name="Group 319"/>
          <p:cNvGrpSpPr/>
          <p:nvPr/>
        </p:nvGrpSpPr>
        <p:grpSpPr>
          <a:xfrm>
            <a:off x="6150469" y="1521051"/>
            <a:ext cx="484513" cy="742950"/>
            <a:chOff x="1935804" y="3752850"/>
            <a:chExt cx="1371600" cy="2103203"/>
          </a:xfrm>
          <a:solidFill>
            <a:srgbClr val="14A049"/>
          </a:solidFill>
        </p:grpSpPr>
        <p:sp>
          <p:nvSpPr>
            <p:cNvPr id="321" name="Chord 320"/>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22" name="Oval 321"/>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23" name="Group 322"/>
          <p:cNvGrpSpPr/>
          <p:nvPr/>
        </p:nvGrpSpPr>
        <p:grpSpPr>
          <a:xfrm>
            <a:off x="3199384" y="1498111"/>
            <a:ext cx="484513" cy="742950"/>
            <a:chOff x="1935804" y="3752850"/>
            <a:chExt cx="1371600" cy="2103203"/>
          </a:xfrm>
          <a:solidFill>
            <a:srgbClr val="14A049"/>
          </a:solidFill>
        </p:grpSpPr>
        <p:sp>
          <p:nvSpPr>
            <p:cNvPr id="324" name="Chord 323"/>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25" name="Oval 324"/>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26" name="Group 325"/>
          <p:cNvGrpSpPr/>
          <p:nvPr/>
        </p:nvGrpSpPr>
        <p:grpSpPr>
          <a:xfrm>
            <a:off x="6847966" y="2801297"/>
            <a:ext cx="484513" cy="742950"/>
            <a:chOff x="1935804" y="3752850"/>
            <a:chExt cx="1371600" cy="2103203"/>
          </a:xfrm>
          <a:solidFill>
            <a:srgbClr val="14A049"/>
          </a:solidFill>
        </p:grpSpPr>
        <p:sp>
          <p:nvSpPr>
            <p:cNvPr id="327" name="Chord 326"/>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28" name="Oval 327"/>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38" name="Group 337"/>
          <p:cNvGrpSpPr/>
          <p:nvPr/>
        </p:nvGrpSpPr>
        <p:grpSpPr>
          <a:xfrm>
            <a:off x="5367462" y="2801297"/>
            <a:ext cx="484513" cy="742950"/>
            <a:chOff x="1935804" y="3752850"/>
            <a:chExt cx="1371600" cy="2103203"/>
          </a:xfrm>
          <a:solidFill>
            <a:srgbClr val="14A049"/>
          </a:solidFill>
        </p:grpSpPr>
        <p:sp>
          <p:nvSpPr>
            <p:cNvPr id="339" name="Chord 338"/>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40" name="Oval 339"/>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41" name="Group 340"/>
          <p:cNvGrpSpPr/>
          <p:nvPr/>
        </p:nvGrpSpPr>
        <p:grpSpPr>
          <a:xfrm>
            <a:off x="6138895" y="2153215"/>
            <a:ext cx="484513" cy="742950"/>
            <a:chOff x="1935804" y="3752850"/>
            <a:chExt cx="1371600" cy="2103203"/>
          </a:xfrm>
          <a:solidFill>
            <a:srgbClr val="14A049"/>
          </a:solidFill>
        </p:grpSpPr>
        <p:sp>
          <p:nvSpPr>
            <p:cNvPr id="342" name="Chord 341"/>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43" name="Oval 342"/>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47" name="Group 346"/>
          <p:cNvGrpSpPr/>
          <p:nvPr/>
        </p:nvGrpSpPr>
        <p:grpSpPr>
          <a:xfrm>
            <a:off x="6876661" y="2153215"/>
            <a:ext cx="484513" cy="742950"/>
            <a:chOff x="1935804" y="3752850"/>
            <a:chExt cx="1371600" cy="2103203"/>
          </a:xfrm>
          <a:solidFill>
            <a:srgbClr val="14A049"/>
          </a:solidFill>
        </p:grpSpPr>
        <p:sp>
          <p:nvSpPr>
            <p:cNvPr id="348" name="Chord 347"/>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49" name="Oval 348"/>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50" name="Group 349"/>
          <p:cNvGrpSpPr/>
          <p:nvPr/>
        </p:nvGrpSpPr>
        <p:grpSpPr>
          <a:xfrm>
            <a:off x="991368" y="5441255"/>
            <a:ext cx="484513" cy="742950"/>
            <a:chOff x="1935804" y="3752850"/>
            <a:chExt cx="1371600" cy="2103203"/>
          </a:xfrm>
          <a:solidFill>
            <a:srgbClr val="14A049"/>
          </a:solidFill>
        </p:grpSpPr>
        <p:sp>
          <p:nvSpPr>
            <p:cNvPr id="351" name="Chord 350"/>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52" name="Oval 351"/>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53" name="Group 352"/>
          <p:cNvGrpSpPr/>
          <p:nvPr/>
        </p:nvGrpSpPr>
        <p:grpSpPr>
          <a:xfrm>
            <a:off x="991369" y="844272"/>
            <a:ext cx="484513" cy="742950"/>
            <a:chOff x="1935804" y="3752850"/>
            <a:chExt cx="1371600" cy="2103203"/>
          </a:xfrm>
          <a:solidFill>
            <a:srgbClr val="14A049"/>
          </a:solidFill>
        </p:grpSpPr>
        <p:sp>
          <p:nvSpPr>
            <p:cNvPr id="354" name="Chord 353"/>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55" name="Oval 354"/>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56" name="Group 355"/>
          <p:cNvGrpSpPr/>
          <p:nvPr/>
        </p:nvGrpSpPr>
        <p:grpSpPr>
          <a:xfrm>
            <a:off x="5371615" y="4776692"/>
            <a:ext cx="484513" cy="742950"/>
            <a:chOff x="1935804" y="3752850"/>
            <a:chExt cx="1371600" cy="2103203"/>
          </a:xfrm>
          <a:solidFill>
            <a:srgbClr val="14A049"/>
          </a:solidFill>
        </p:grpSpPr>
        <p:sp>
          <p:nvSpPr>
            <p:cNvPr id="357" name="Chord 356"/>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58" name="Oval 357"/>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59" name="Group 358"/>
          <p:cNvGrpSpPr/>
          <p:nvPr/>
        </p:nvGrpSpPr>
        <p:grpSpPr>
          <a:xfrm>
            <a:off x="1729198" y="844272"/>
            <a:ext cx="484513" cy="742950"/>
            <a:chOff x="1935804" y="3752850"/>
            <a:chExt cx="1371600" cy="2103203"/>
          </a:xfrm>
          <a:solidFill>
            <a:srgbClr val="14A049"/>
          </a:solidFill>
        </p:grpSpPr>
        <p:sp>
          <p:nvSpPr>
            <p:cNvPr id="360" name="Chord 359"/>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61" name="Oval 360"/>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62" name="Group 361"/>
          <p:cNvGrpSpPr/>
          <p:nvPr/>
        </p:nvGrpSpPr>
        <p:grpSpPr>
          <a:xfrm>
            <a:off x="5371615" y="4122427"/>
            <a:ext cx="484513" cy="742950"/>
            <a:chOff x="1935804" y="3752850"/>
            <a:chExt cx="1371600" cy="2103203"/>
          </a:xfrm>
          <a:solidFill>
            <a:srgbClr val="14A049"/>
          </a:solidFill>
        </p:grpSpPr>
        <p:sp>
          <p:nvSpPr>
            <p:cNvPr id="363" name="Chord 362"/>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64" name="Oval 363"/>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65" name="Group 364"/>
          <p:cNvGrpSpPr/>
          <p:nvPr/>
        </p:nvGrpSpPr>
        <p:grpSpPr>
          <a:xfrm>
            <a:off x="3914476" y="818165"/>
            <a:ext cx="484513" cy="742950"/>
            <a:chOff x="1935804" y="3752850"/>
            <a:chExt cx="1371600" cy="2103203"/>
          </a:xfrm>
          <a:solidFill>
            <a:srgbClr val="14A049"/>
          </a:solidFill>
        </p:grpSpPr>
        <p:sp>
          <p:nvSpPr>
            <p:cNvPr id="366" name="Chord 365"/>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67" name="Oval 366"/>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68" name="Group 367"/>
          <p:cNvGrpSpPr/>
          <p:nvPr/>
        </p:nvGrpSpPr>
        <p:grpSpPr>
          <a:xfrm>
            <a:off x="3914476" y="5419971"/>
            <a:ext cx="484513" cy="742950"/>
            <a:chOff x="1935804" y="3752850"/>
            <a:chExt cx="1371600" cy="2103203"/>
          </a:xfrm>
          <a:solidFill>
            <a:srgbClr val="14A049"/>
          </a:solidFill>
        </p:grpSpPr>
        <p:sp>
          <p:nvSpPr>
            <p:cNvPr id="369" name="Chord 368"/>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70" name="Oval 369"/>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74" name="Group 373"/>
          <p:cNvGrpSpPr/>
          <p:nvPr/>
        </p:nvGrpSpPr>
        <p:grpSpPr>
          <a:xfrm>
            <a:off x="1737503" y="4122427"/>
            <a:ext cx="484513" cy="742950"/>
            <a:chOff x="1935804" y="3752850"/>
            <a:chExt cx="1371600" cy="2103203"/>
          </a:xfrm>
        </p:grpSpPr>
        <p:sp>
          <p:nvSpPr>
            <p:cNvPr id="375" name="Chord 374"/>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76" name="Oval 375"/>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77" name="Group 376"/>
          <p:cNvGrpSpPr/>
          <p:nvPr/>
        </p:nvGrpSpPr>
        <p:grpSpPr>
          <a:xfrm>
            <a:off x="5396155" y="1521051"/>
            <a:ext cx="484513" cy="742950"/>
            <a:chOff x="1935804" y="3752850"/>
            <a:chExt cx="1371600" cy="2103203"/>
          </a:xfrm>
        </p:grpSpPr>
        <p:sp>
          <p:nvSpPr>
            <p:cNvPr id="378" name="Chord 377"/>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79" name="Oval 378"/>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sp>
        <p:nvSpPr>
          <p:cNvPr id="380" name="Rounded Rectangle 379"/>
          <p:cNvSpPr/>
          <p:nvPr/>
        </p:nvSpPr>
        <p:spPr>
          <a:xfrm rot="16200000">
            <a:off x="10769015" y="-108585"/>
            <a:ext cx="1550763" cy="901549"/>
          </a:xfrm>
          <a:prstGeom prst="roundRect">
            <a:avLst>
              <a:gd name="adj" fmla="val 50000"/>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Rounded Rectangle 380"/>
          <p:cNvSpPr/>
          <p:nvPr/>
        </p:nvSpPr>
        <p:spPr>
          <a:xfrm rot="16200000">
            <a:off x="11397437" y="6171968"/>
            <a:ext cx="293916" cy="583057"/>
          </a:xfrm>
          <a:prstGeom prst="roundRect">
            <a:avLst>
              <a:gd name="adj" fmla="val 31851"/>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5497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fade">
                                      <p:cBhvr>
                                        <p:cTn id="7" dur="500"/>
                                        <p:tgtEl>
                                          <p:spTgt spid="38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1"/>
                                        </p:tgtEl>
                                        <p:attrNameLst>
                                          <p:attrName>style.visibility</p:attrName>
                                        </p:attrNameLst>
                                      </p:cBhvr>
                                      <p:to>
                                        <p:strVal val="visible"/>
                                      </p:to>
                                    </p:set>
                                    <p:animEffect transition="in" filter="fade">
                                      <p:cBhvr>
                                        <p:cTn id="10" dur="500"/>
                                        <p:tgtEl>
                                          <p:spTgt spid="3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 grpId="0" animBg="1"/>
      <p:bldP spid="38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B1F3A"/>
        </a:solidFill>
        <a:effectLst/>
      </p:bgPr>
    </p:bg>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4171617148"/>
              </p:ext>
            </p:extLst>
          </p:nvPr>
        </p:nvGraphicFramePr>
        <p:xfrm>
          <a:off x="-287068" y="710865"/>
          <a:ext cx="7565571" cy="5026571"/>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p:cNvSpPr txBox="1"/>
          <p:nvPr/>
        </p:nvSpPr>
        <p:spPr>
          <a:xfrm>
            <a:off x="6983390" y="862941"/>
            <a:ext cx="3747514"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0" b="1" dirty="0" smtClean="0">
                <a:solidFill>
                  <a:prstClr val="white"/>
                </a:solidFill>
                <a:latin typeface="Calibri" panose="020F0502020204030204"/>
              </a:rPr>
              <a:t>OUR STATs</a:t>
            </a:r>
            <a:endParaRPr kumimoji="0" lang="pl-PL" sz="60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Rounded Corners 9"/>
          <p:cNvSpPr/>
          <p:nvPr/>
        </p:nvSpPr>
        <p:spPr>
          <a:xfrm>
            <a:off x="7153786" y="1950697"/>
            <a:ext cx="3503387" cy="45719"/>
          </a:xfrm>
          <a:prstGeom prst="roundRect">
            <a:avLst/>
          </a:prstGeom>
          <a:solidFill>
            <a:srgbClr val="FF78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p:cNvSpPr txBox="1"/>
          <p:nvPr/>
        </p:nvSpPr>
        <p:spPr>
          <a:xfrm>
            <a:off x="7060350" y="2231513"/>
            <a:ext cx="4509350" cy="1631216"/>
          </a:xfrm>
          <a:prstGeom prst="rect">
            <a:avLst/>
          </a:prstGeom>
          <a:noFill/>
        </p:spPr>
        <p:txBody>
          <a:bodyPr wrap="square" rtlCol="0">
            <a:spAutoFit/>
          </a:bodyPr>
          <a:lstStyle/>
          <a:p>
            <a:pPr marL="342900" marR="0" lvl="0" indent="-342900" algn="just" defTabSz="914400" rtl="0" eaLnBrk="1" fontAlgn="auto" latinLnBrk="0" hangingPunct="1">
              <a:lnSpc>
                <a:spcPct val="100000"/>
              </a:lnSpc>
              <a:spcBef>
                <a:spcPts val="0"/>
              </a:spcBef>
              <a:spcAft>
                <a:spcPts val="0"/>
              </a:spcAft>
              <a:buClrTx/>
              <a:buSzTx/>
              <a:buFont typeface="Arial" pitchFamily="34" charset="0"/>
              <a:buChar char="•"/>
              <a:tabLst/>
              <a:defRPr/>
            </a:pPr>
            <a:r>
              <a:rPr lang="en-US" sz="2000" b="1" dirty="0" smtClean="0">
                <a:solidFill>
                  <a:prstClr val="white"/>
                </a:solidFill>
                <a:latin typeface="Calibri" panose="020F0502020204030204"/>
              </a:rPr>
              <a:t>60</a:t>
            </a:r>
            <a:r>
              <a:rPr kumimoji="0" lang="en-US" sz="2000" b="1" i="0" u="none" strike="noStrike" kern="1200" cap="none" spc="0" normalizeH="0" baseline="0" noProof="0" dirty="0" smtClean="0">
                <a:ln>
                  <a:noFill/>
                </a:ln>
                <a:solidFill>
                  <a:prstClr val="white"/>
                </a:solidFill>
                <a:effectLst/>
                <a:uLnTx/>
                <a:uFillTx/>
                <a:latin typeface="Calibri" panose="020F0502020204030204"/>
              </a:rPr>
              <a:t>% </a:t>
            </a:r>
            <a:r>
              <a:rPr kumimoji="0" lang="en-US" sz="2000" b="1" i="0" u="none" strike="noStrike" kern="1200" cap="none" spc="0" normalizeH="0" baseline="0" noProof="0" dirty="0">
                <a:ln>
                  <a:noFill/>
                </a:ln>
                <a:solidFill>
                  <a:prstClr val="white"/>
                </a:solidFill>
                <a:effectLst/>
                <a:uLnTx/>
                <a:uFillTx/>
                <a:latin typeface="Calibri" panose="020F0502020204030204"/>
              </a:rPr>
              <a:t>of the</a:t>
            </a:r>
            <a:r>
              <a:rPr kumimoji="0" lang="en-US" sz="2000" b="1" i="0" u="none" strike="noStrike" kern="1200" cap="none" spc="0" normalizeH="0" noProof="0" dirty="0">
                <a:ln>
                  <a:noFill/>
                </a:ln>
                <a:solidFill>
                  <a:prstClr val="white"/>
                </a:solidFill>
                <a:effectLst/>
                <a:uLnTx/>
                <a:uFillTx/>
                <a:latin typeface="Calibri" panose="020F0502020204030204"/>
              </a:rPr>
              <a:t> </a:t>
            </a:r>
            <a:r>
              <a:rPr lang="en-US" sz="2000" b="1" dirty="0" smtClean="0">
                <a:solidFill>
                  <a:prstClr val="white"/>
                </a:solidFill>
                <a:latin typeface="Calibri" panose="020F0502020204030204"/>
              </a:rPr>
              <a:t>students love to use more interactive way like </a:t>
            </a:r>
            <a:r>
              <a:rPr lang="en-US" sz="2000" b="1" dirty="0" err="1" smtClean="0">
                <a:solidFill>
                  <a:prstClr val="white"/>
                </a:solidFill>
                <a:latin typeface="Calibri" panose="020F0502020204030204"/>
              </a:rPr>
              <a:t>chatbots</a:t>
            </a:r>
            <a:r>
              <a:rPr lang="en-US" sz="2000" b="1" dirty="0" smtClean="0">
                <a:solidFill>
                  <a:prstClr val="white"/>
                </a:solidFill>
                <a:latin typeface="Calibri" panose="020F0502020204030204"/>
              </a:rPr>
              <a:t>.</a:t>
            </a:r>
            <a:endParaRPr lang="en-US" sz="2000" b="1" dirty="0">
              <a:solidFill>
                <a:prstClr val="white"/>
              </a:solidFill>
              <a:latin typeface="Calibri" panose="020F0502020204030204"/>
            </a:endParaRPr>
          </a:p>
          <a:p>
            <a:pPr marL="342900" marR="0" lvl="0" indent="-342900" algn="just" defTabSz="914400" rtl="0" eaLnBrk="1" fontAlgn="auto" latinLnBrk="0" hangingPunct="1">
              <a:lnSpc>
                <a:spcPct val="100000"/>
              </a:lnSpc>
              <a:spcBef>
                <a:spcPts val="0"/>
              </a:spcBef>
              <a:spcAft>
                <a:spcPts val="0"/>
              </a:spcAft>
              <a:buClrTx/>
              <a:buSzTx/>
              <a:buFont typeface="Arial" pitchFamily="34" charset="0"/>
              <a:buChar char="•"/>
              <a:tabLst/>
              <a:defRPr/>
            </a:pPr>
            <a:r>
              <a:rPr lang="en-US" sz="2000" dirty="0" smtClean="0">
                <a:solidFill>
                  <a:prstClr val="white"/>
                </a:solidFill>
                <a:latin typeface="Calibri" panose="020F0502020204030204"/>
              </a:rPr>
              <a:t>11% </a:t>
            </a:r>
            <a:r>
              <a:rPr lang="en-US" sz="2000" dirty="0">
                <a:solidFill>
                  <a:prstClr val="white"/>
                </a:solidFill>
                <a:latin typeface="Calibri" panose="020F0502020204030204"/>
              </a:rPr>
              <a:t>via </a:t>
            </a:r>
            <a:r>
              <a:rPr lang="en-US" sz="2000" dirty="0" smtClean="0">
                <a:solidFill>
                  <a:prstClr val="white"/>
                </a:solidFill>
                <a:latin typeface="Calibri" panose="020F0502020204030204"/>
              </a:rPr>
              <a:t>calls</a:t>
            </a:r>
            <a:endParaRPr lang="en-US" sz="2000" dirty="0">
              <a:solidFill>
                <a:prstClr val="white"/>
              </a:solidFill>
              <a:latin typeface="Calibri" panose="020F0502020204030204"/>
            </a:endParaRPr>
          </a:p>
          <a:p>
            <a:pPr marL="342900" marR="0" lvl="0" indent="-342900" algn="just" defTabSz="914400" rtl="0" eaLnBrk="1" fontAlgn="auto" latinLnBrk="0" hangingPunct="1">
              <a:lnSpc>
                <a:spcPct val="100000"/>
              </a:lnSpc>
              <a:spcBef>
                <a:spcPts val="0"/>
              </a:spcBef>
              <a:spcAft>
                <a:spcPts val="0"/>
              </a:spcAft>
              <a:buClrTx/>
              <a:buSzTx/>
              <a:buFont typeface="Arial" pitchFamily="34" charset="0"/>
              <a:buChar char="•"/>
              <a:tabLst/>
              <a:defRPr/>
            </a:pPr>
            <a:r>
              <a:rPr lang="en-US" sz="2000" dirty="0" smtClean="0">
                <a:solidFill>
                  <a:prstClr val="white"/>
                </a:solidFill>
                <a:latin typeface="Calibri" panose="020F0502020204030204"/>
              </a:rPr>
              <a:t>27% </a:t>
            </a:r>
            <a:r>
              <a:rPr lang="en-US" sz="2000" dirty="0">
                <a:solidFill>
                  <a:prstClr val="white"/>
                </a:solidFill>
                <a:latin typeface="Calibri" panose="020F0502020204030204"/>
              </a:rPr>
              <a:t>via </a:t>
            </a:r>
            <a:r>
              <a:rPr lang="en-US" sz="2000" dirty="0" smtClean="0">
                <a:solidFill>
                  <a:prstClr val="white"/>
                </a:solidFill>
                <a:latin typeface="Calibri" panose="020F0502020204030204"/>
              </a:rPr>
              <a:t>mobile applications etc.</a:t>
            </a:r>
            <a:endParaRPr lang="en-US" sz="2000" dirty="0">
              <a:solidFill>
                <a:prstClr val="white"/>
              </a:solidFill>
              <a:latin typeface="Calibri" panose="020F0502020204030204"/>
            </a:endParaRPr>
          </a:p>
          <a:p>
            <a:pPr marL="342900" marR="0" lvl="0" indent="-342900" algn="just"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2% </a:t>
            </a:r>
            <a:r>
              <a:rPr lang="en-US" sz="2000" dirty="0" smtClean="0">
                <a:solidFill>
                  <a:prstClr val="white"/>
                </a:solidFill>
                <a:latin typeface="Calibri" panose="020F0502020204030204"/>
              </a:rPr>
              <a:t>want to go for meets.</a:t>
            </a:r>
            <a:endParaRPr kumimoji="0" lang="pl-PL" sz="6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Rounded Corners 11"/>
          <p:cNvSpPr/>
          <p:nvPr/>
        </p:nvSpPr>
        <p:spPr>
          <a:xfrm>
            <a:off x="7044422" y="4666802"/>
            <a:ext cx="3625451" cy="778533"/>
          </a:xfrm>
          <a:prstGeom prst="roundRect">
            <a:avLst/>
          </a:prstGeom>
          <a:solidFill>
            <a:srgbClr val="FF78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noProof="0" dirty="0" smtClean="0">
                <a:solidFill>
                  <a:srgbClr val="1B1F3A"/>
                </a:solidFill>
                <a:latin typeface="Calibri" panose="020F0502020204030204"/>
              </a:rPr>
              <a:t>60</a:t>
            </a:r>
            <a:r>
              <a:rPr kumimoji="0" lang="pl-PL" sz="2000" b="1" i="0" u="none" strike="noStrike" kern="1200" cap="none" spc="0" normalizeH="0" baseline="0" noProof="0" dirty="0" smtClean="0">
                <a:ln>
                  <a:noFill/>
                </a:ln>
                <a:solidFill>
                  <a:srgbClr val="1B1F3A"/>
                </a:solidFill>
                <a:effectLst/>
                <a:uLnTx/>
                <a:uFillTx/>
                <a:latin typeface="Calibri" panose="020F0502020204030204"/>
                <a:ea typeface="+mn-ea"/>
                <a:cs typeface="+mn-cs"/>
              </a:rPr>
              <a:t>% </a:t>
            </a:r>
            <a:endParaRPr lang="en-US" sz="2000" b="1" dirty="0">
              <a:solidFill>
                <a:srgbClr val="1B1F3A"/>
              </a:solidFill>
              <a:latin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smtClean="0">
                <a:solidFill>
                  <a:srgbClr val="1B1F3A"/>
                </a:solidFill>
                <a:latin typeface="Calibri" panose="020F0502020204030204"/>
              </a:rPr>
              <a:t>want </a:t>
            </a:r>
            <a:r>
              <a:rPr lang="en-US" sz="2000" b="1" dirty="0">
                <a:solidFill>
                  <a:srgbClr val="1B1F3A"/>
                </a:solidFill>
                <a:latin typeface="Calibri" panose="020F0502020204030204"/>
              </a:rPr>
              <a:t>to </a:t>
            </a:r>
            <a:r>
              <a:rPr lang="en-US" sz="2000" b="1" dirty="0" smtClean="0">
                <a:solidFill>
                  <a:srgbClr val="1B1F3A"/>
                </a:solidFill>
                <a:latin typeface="Calibri" panose="020F0502020204030204"/>
              </a:rPr>
              <a:t>use </a:t>
            </a:r>
            <a:r>
              <a:rPr lang="en-US" sz="2000" b="1" dirty="0" err="1" smtClean="0">
                <a:solidFill>
                  <a:srgbClr val="1B1F3A"/>
                </a:solidFill>
                <a:latin typeface="Calibri" panose="020F0502020204030204"/>
              </a:rPr>
              <a:t>chatbot</a:t>
            </a:r>
            <a:endParaRPr lang="en-US" sz="2000" b="1" dirty="0" smtClean="0">
              <a:solidFill>
                <a:srgbClr val="1B1F3A"/>
              </a:solidFill>
              <a:latin typeface="Calibri" panose="020F0502020204030204"/>
            </a:endParaRP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5026" b="58682"/>
          <a:stretch/>
        </p:blipFill>
        <p:spPr bwMode="auto">
          <a:xfrm>
            <a:off x="2503487" y="6011863"/>
            <a:ext cx="7618413" cy="846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ounded Rectangle 12"/>
          <p:cNvSpPr/>
          <p:nvPr/>
        </p:nvSpPr>
        <p:spPr>
          <a:xfrm>
            <a:off x="7197621" y="4066249"/>
            <a:ext cx="3207365" cy="450775"/>
          </a:xfrm>
          <a:prstGeom prst="roundRect">
            <a:avLst>
              <a:gd name="adj" fmla="val 50000"/>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defRPr/>
            </a:pPr>
            <a:r>
              <a:rPr lang="en-US" b="1" dirty="0" smtClean="0">
                <a:solidFill>
                  <a:prstClr val="white"/>
                </a:solidFill>
              </a:rPr>
              <a:t>              AGE – 18 to 30</a:t>
            </a:r>
            <a:endParaRPr lang="en-US" b="1" dirty="0">
              <a:solidFill>
                <a:prstClr val="white"/>
              </a:solidFill>
            </a:endParaRPr>
          </a:p>
        </p:txBody>
      </p:sp>
    </p:spTree>
    <p:extLst>
      <p:ext uri="{BB962C8B-B14F-4D97-AF65-F5344CB8AC3E}">
        <p14:creationId xmlns:p14="http://schemas.microsoft.com/office/powerpoint/2010/main" val="195115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a:extLst>
              <a:ext uri="{FF2B5EF4-FFF2-40B4-BE49-F238E27FC236}">
                <a16:creationId xmlns="" xmlns:a16="http://schemas.microsoft.com/office/drawing/2014/main" id="{527DAD47-84B3-49ED-81F1-970586FE7374}"/>
              </a:ext>
            </a:extLst>
          </p:cNvPr>
          <p:cNvGrpSpPr/>
          <p:nvPr/>
        </p:nvGrpSpPr>
        <p:grpSpPr>
          <a:xfrm>
            <a:off x="2563735" y="562726"/>
            <a:ext cx="7064531" cy="5395746"/>
            <a:chOff x="2563735" y="1565518"/>
            <a:chExt cx="7064531" cy="5395746"/>
          </a:xfr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scene3d>
            <a:camera prst="perspectiveRelaxedModerately" fov="3300000">
              <a:rot lat="19500000" lon="0" rev="0"/>
            </a:camera>
            <a:lightRig rig="threePt" dir="t"/>
          </a:scene3d>
        </p:grpSpPr>
        <p:sp>
          <p:nvSpPr>
            <p:cNvPr id="33" name="Freeform: Shape 32">
              <a:extLst>
                <a:ext uri="{FF2B5EF4-FFF2-40B4-BE49-F238E27FC236}">
                  <a16:creationId xmlns="" xmlns:a16="http://schemas.microsoft.com/office/drawing/2014/main" id="{182BCE72-1B94-4BEB-86C8-FA1A52A9BE2A}"/>
                </a:ext>
              </a:extLst>
            </p:cNvPr>
            <p:cNvSpPr/>
            <p:nvPr/>
          </p:nvSpPr>
          <p:spPr>
            <a:xfrm rot="13500000">
              <a:off x="2692812" y="1565518"/>
              <a:ext cx="1772678" cy="2030832"/>
            </a:xfrm>
            <a:custGeom>
              <a:avLst/>
              <a:gdLst>
                <a:gd name="connsiteX0" fmla="*/ 1772678 w 1772678"/>
                <a:gd name="connsiteY0" fmla="*/ 2030831 h 2030832"/>
                <a:gd name="connsiteX1" fmla="*/ 454288 w 1772678"/>
                <a:gd name="connsiteY1" fmla="*/ 2030832 h 2030832"/>
                <a:gd name="connsiteX2" fmla="*/ 453199 w 1772678"/>
                <a:gd name="connsiteY2" fmla="*/ 2008017 h 2030832"/>
                <a:gd name="connsiteX3" fmla="*/ 23708 w 1772678"/>
                <a:gd name="connsiteY3" fmla="*/ 961407 h 2030832"/>
                <a:gd name="connsiteX4" fmla="*/ 0 w 1772678"/>
                <a:gd name="connsiteY4" fmla="*/ 935177 h 2030832"/>
                <a:gd name="connsiteX5" fmla="*/ 935176 w 1772678"/>
                <a:gd name="connsiteY5" fmla="*/ 0 h 2030832"/>
                <a:gd name="connsiteX6" fmla="*/ 937840 w 1772678"/>
                <a:gd name="connsiteY6" fmla="*/ 2803 h 2030832"/>
                <a:gd name="connsiteX7" fmla="*/ 1765555 w 1772678"/>
                <a:gd name="connsiteY7" fmla="*/ 1881646 h 2030832"/>
                <a:gd name="connsiteX8" fmla="*/ 1772678 w 1772678"/>
                <a:gd name="connsiteY8" fmla="*/ 2030831 h 203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2678" h="2030832">
                  <a:moveTo>
                    <a:pt x="1772678" y="2030831"/>
                  </a:moveTo>
                  <a:lnTo>
                    <a:pt x="454288" y="2030832"/>
                  </a:lnTo>
                  <a:lnTo>
                    <a:pt x="453199" y="2008017"/>
                  </a:lnTo>
                  <a:cubicBezTo>
                    <a:pt x="417407" y="1634130"/>
                    <a:pt x="274244" y="1268581"/>
                    <a:pt x="23708" y="961407"/>
                  </a:cubicBezTo>
                  <a:lnTo>
                    <a:pt x="0" y="935177"/>
                  </a:lnTo>
                  <a:lnTo>
                    <a:pt x="935176" y="0"/>
                  </a:lnTo>
                  <a:lnTo>
                    <a:pt x="937840" y="2803"/>
                  </a:lnTo>
                  <a:cubicBezTo>
                    <a:pt x="1424731" y="541690"/>
                    <a:pt x="1700636" y="1203475"/>
                    <a:pt x="1765555" y="1881646"/>
                  </a:cubicBezTo>
                  <a:lnTo>
                    <a:pt x="1772678" y="2030831"/>
                  </a:lnTo>
                  <a:close/>
                </a:path>
              </a:pathLst>
            </a:custGeom>
            <a:grpFill/>
            <a:sp3d extrusionH="304800"/>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32" name="Freeform: Shape 31">
              <a:extLst>
                <a:ext uri="{FF2B5EF4-FFF2-40B4-BE49-F238E27FC236}">
                  <a16:creationId xmlns="" xmlns:a16="http://schemas.microsoft.com/office/drawing/2014/main" id="{762BE0B4-6E16-4AF9-BFEC-373751CA9B1E}"/>
                </a:ext>
              </a:extLst>
            </p:cNvPr>
            <p:cNvSpPr/>
            <p:nvPr/>
          </p:nvSpPr>
          <p:spPr>
            <a:xfrm rot="13500000">
              <a:off x="7597433" y="1694595"/>
              <a:ext cx="2030832" cy="1772678"/>
            </a:xfrm>
            <a:custGeom>
              <a:avLst/>
              <a:gdLst>
                <a:gd name="connsiteX0" fmla="*/ 2030831 w 2030832"/>
                <a:gd name="connsiteY0" fmla="*/ 1772678 h 1772678"/>
                <a:gd name="connsiteX1" fmla="*/ 1881646 w 2030832"/>
                <a:gd name="connsiteY1" fmla="*/ 1765555 h 1772678"/>
                <a:gd name="connsiteX2" fmla="*/ 2803 w 2030832"/>
                <a:gd name="connsiteY2" fmla="*/ 937840 h 1772678"/>
                <a:gd name="connsiteX3" fmla="*/ 0 w 2030832"/>
                <a:gd name="connsiteY3" fmla="*/ 935176 h 1772678"/>
                <a:gd name="connsiteX4" fmla="*/ 935177 w 2030832"/>
                <a:gd name="connsiteY4" fmla="*/ 0 h 1772678"/>
                <a:gd name="connsiteX5" fmla="*/ 961407 w 2030832"/>
                <a:gd name="connsiteY5" fmla="*/ 23708 h 1772678"/>
                <a:gd name="connsiteX6" fmla="*/ 2008017 w 2030832"/>
                <a:gd name="connsiteY6" fmla="*/ 453199 h 1772678"/>
                <a:gd name="connsiteX7" fmla="*/ 2030832 w 2030832"/>
                <a:gd name="connsiteY7" fmla="*/ 454288 h 1772678"/>
                <a:gd name="connsiteX8" fmla="*/ 2030831 w 2030832"/>
                <a:gd name="connsiteY8" fmla="*/ 1772678 h 177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0832" h="1772678">
                  <a:moveTo>
                    <a:pt x="2030831" y="1772678"/>
                  </a:moveTo>
                  <a:lnTo>
                    <a:pt x="1881646" y="1765555"/>
                  </a:lnTo>
                  <a:cubicBezTo>
                    <a:pt x="1203475" y="1700636"/>
                    <a:pt x="541690" y="1424731"/>
                    <a:pt x="2803" y="937840"/>
                  </a:cubicBezTo>
                  <a:lnTo>
                    <a:pt x="0" y="935176"/>
                  </a:lnTo>
                  <a:lnTo>
                    <a:pt x="935177" y="0"/>
                  </a:lnTo>
                  <a:lnTo>
                    <a:pt x="961407" y="23708"/>
                  </a:lnTo>
                  <a:cubicBezTo>
                    <a:pt x="1268581" y="274244"/>
                    <a:pt x="1634130" y="417407"/>
                    <a:pt x="2008017" y="453199"/>
                  </a:cubicBezTo>
                  <a:lnTo>
                    <a:pt x="2030832" y="454288"/>
                  </a:lnTo>
                  <a:lnTo>
                    <a:pt x="2030831" y="1772678"/>
                  </a:lnTo>
                  <a:close/>
                </a:path>
              </a:pathLst>
            </a:custGeom>
            <a:grpFill/>
            <a:sp3d extrusionH="304800"/>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17" name="Freeform: Shape 16">
              <a:extLst>
                <a:ext uri="{FF2B5EF4-FFF2-40B4-BE49-F238E27FC236}">
                  <a16:creationId xmlns="" xmlns:a16="http://schemas.microsoft.com/office/drawing/2014/main" id="{098F2DF5-0F67-4DB6-9C0F-854E9A4B076A}"/>
                </a:ext>
              </a:extLst>
            </p:cNvPr>
            <p:cNvSpPr/>
            <p:nvPr/>
          </p:nvSpPr>
          <p:spPr>
            <a:xfrm rot="13500000">
              <a:off x="2563734" y="3390728"/>
              <a:ext cx="2030832" cy="1772678"/>
            </a:xfrm>
            <a:custGeom>
              <a:avLst/>
              <a:gdLst>
                <a:gd name="connsiteX0" fmla="*/ 2030832 w 2030832"/>
                <a:gd name="connsiteY0" fmla="*/ 837502 h 1772678"/>
                <a:gd name="connsiteX1" fmla="*/ 1095655 w 2030832"/>
                <a:gd name="connsiteY1" fmla="*/ 1772678 h 1772678"/>
                <a:gd name="connsiteX2" fmla="*/ 1069425 w 2030832"/>
                <a:gd name="connsiteY2" fmla="*/ 1748970 h 1772678"/>
                <a:gd name="connsiteX3" fmla="*/ 22815 w 2030832"/>
                <a:gd name="connsiteY3" fmla="*/ 1319479 h 1772678"/>
                <a:gd name="connsiteX4" fmla="*/ 0 w 2030832"/>
                <a:gd name="connsiteY4" fmla="*/ 1318390 h 1772678"/>
                <a:gd name="connsiteX5" fmla="*/ 0 w 2030832"/>
                <a:gd name="connsiteY5" fmla="*/ 0 h 1772678"/>
                <a:gd name="connsiteX6" fmla="*/ 149186 w 2030832"/>
                <a:gd name="connsiteY6" fmla="*/ 7123 h 1772678"/>
                <a:gd name="connsiteX7" fmla="*/ 2028029 w 2030832"/>
                <a:gd name="connsiteY7" fmla="*/ 834838 h 1772678"/>
                <a:gd name="connsiteX8" fmla="*/ 2030832 w 2030832"/>
                <a:gd name="connsiteY8" fmla="*/ 837502 h 177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0832" h="1772678">
                  <a:moveTo>
                    <a:pt x="2030832" y="837502"/>
                  </a:moveTo>
                  <a:lnTo>
                    <a:pt x="1095655" y="1772678"/>
                  </a:lnTo>
                  <a:lnTo>
                    <a:pt x="1069425" y="1748970"/>
                  </a:lnTo>
                  <a:cubicBezTo>
                    <a:pt x="762251" y="1498434"/>
                    <a:pt x="396702" y="1355270"/>
                    <a:pt x="22815" y="1319479"/>
                  </a:cubicBezTo>
                  <a:lnTo>
                    <a:pt x="0" y="1318390"/>
                  </a:lnTo>
                  <a:lnTo>
                    <a:pt x="0" y="0"/>
                  </a:lnTo>
                  <a:lnTo>
                    <a:pt x="149186" y="7123"/>
                  </a:lnTo>
                  <a:cubicBezTo>
                    <a:pt x="827357" y="72042"/>
                    <a:pt x="1489142" y="347947"/>
                    <a:pt x="2028029" y="834838"/>
                  </a:cubicBezTo>
                  <a:lnTo>
                    <a:pt x="2030832" y="837502"/>
                  </a:lnTo>
                  <a:close/>
                </a:path>
              </a:pathLst>
            </a:custGeom>
            <a:grpFill/>
            <a:sp3d extrusionH="304800"/>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13" name="Freeform: Shape 12">
              <a:extLst>
                <a:ext uri="{FF2B5EF4-FFF2-40B4-BE49-F238E27FC236}">
                  <a16:creationId xmlns="" xmlns:a16="http://schemas.microsoft.com/office/drawing/2014/main" id="{AC0F0B22-56E4-446D-AA33-816835BBF38E}"/>
                </a:ext>
              </a:extLst>
            </p:cNvPr>
            <p:cNvSpPr/>
            <p:nvPr/>
          </p:nvSpPr>
          <p:spPr>
            <a:xfrm rot="13500000">
              <a:off x="7726511" y="3261650"/>
              <a:ext cx="1772677" cy="2030832"/>
            </a:xfrm>
            <a:custGeom>
              <a:avLst/>
              <a:gdLst>
                <a:gd name="connsiteX0" fmla="*/ 1772677 w 1772677"/>
                <a:gd name="connsiteY0" fmla="*/ 1095655 h 2030832"/>
                <a:gd name="connsiteX1" fmla="*/ 837501 w 1772677"/>
                <a:gd name="connsiteY1" fmla="*/ 2030832 h 2030832"/>
                <a:gd name="connsiteX2" fmla="*/ 834837 w 1772677"/>
                <a:gd name="connsiteY2" fmla="*/ 2028029 h 2030832"/>
                <a:gd name="connsiteX3" fmla="*/ 7122 w 1772677"/>
                <a:gd name="connsiteY3" fmla="*/ 149186 h 2030832"/>
                <a:gd name="connsiteX4" fmla="*/ 0 w 1772677"/>
                <a:gd name="connsiteY4" fmla="*/ 0 h 2030832"/>
                <a:gd name="connsiteX5" fmla="*/ 1318389 w 1772677"/>
                <a:gd name="connsiteY5" fmla="*/ 0 h 2030832"/>
                <a:gd name="connsiteX6" fmla="*/ 1319478 w 1772677"/>
                <a:gd name="connsiteY6" fmla="*/ 22815 h 2030832"/>
                <a:gd name="connsiteX7" fmla="*/ 1748969 w 1772677"/>
                <a:gd name="connsiteY7" fmla="*/ 1069425 h 2030832"/>
                <a:gd name="connsiteX8" fmla="*/ 1772677 w 1772677"/>
                <a:gd name="connsiteY8" fmla="*/ 1095655 h 203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2677" h="2030832">
                  <a:moveTo>
                    <a:pt x="1772677" y="1095655"/>
                  </a:moveTo>
                  <a:lnTo>
                    <a:pt x="837501" y="2030832"/>
                  </a:lnTo>
                  <a:lnTo>
                    <a:pt x="834837" y="2028029"/>
                  </a:lnTo>
                  <a:cubicBezTo>
                    <a:pt x="347946" y="1489142"/>
                    <a:pt x="72041" y="827357"/>
                    <a:pt x="7122" y="149186"/>
                  </a:cubicBezTo>
                  <a:lnTo>
                    <a:pt x="0" y="0"/>
                  </a:lnTo>
                  <a:lnTo>
                    <a:pt x="1318389" y="0"/>
                  </a:lnTo>
                  <a:lnTo>
                    <a:pt x="1319478" y="22815"/>
                  </a:lnTo>
                  <a:cubicBezTo>
                    <a:pt x="1355269" y="396702"/>
                    <a:pt x="1498433" y="762251"/>
                    <a:pt x="1748969" y="1069425"/>
                  </a:cubicBezTo>
                  <a:lnTo>
                    <a:pt x="1772677" y="1095655"/>
                  </a:lnTo>
                  <a:close/>
                </a:path>
              </a:pathLst>
            </a:custGeom>
            <a:grpFill/>
            <a:sp3d extrusionH="304800"/>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11" name="Freeform: Shape 10">
              <a:extLst>
                <a:ext uri="{FF2B5EF4-FFF2-40B4-BE49-F238E27FC236}">
                  <a16:creationId xmlns="" xmlns:a16="http://schemas.microsoft.com/office/drawing/2014/main" id="{FB22AA66-C5EB-4D41-B7F1-CE052966BBD9}"/>
                </a:ext>
              </a:extLst>
            </p:cNvPr>
            <p:cNvSpPr/>
            <p:nvPr/>
          </p:nvSpPr>
          <p:spPr>
            <a:xfrm rot="13500000">
              <a:off x="4232518" y="5059510"/>
              <a:ext cx="2030831" cy="1772678"/>
            </a:xfrm>
            <a:custGeom>
              <a:avLst/>
              <a:gdLst>
                <a:gd name="connsiteX0" fmla="*/ 2030830 w 2030831"/>
                <a:gd name="connsiteY0" fmla="*/ 1318391 h 1772678"/>
                <a:gd name="connsiteX1" fmla="*/ 2008016 w 2030831"/>
                <a:gd name="connsiteY1" fmla="*/ 1319479 h 1772678"/>
                <a:gd name="connsiteX2" fmla="*/ 961406 w 2030831"/>
                <a:gd name="connsiteY2" fmla="*/ 1748970 h 1772678"/>
                <a:gd name="connsiteX3" fmla="*/ 935176 w 2030831"/>
                <a:gd name="connsiteY3" fmla="*/ 1772678 h 1772678"/>
                <a:gd name="connsiteX4" fmla="*/ 0 w 2030831"/>
                <a:gd name="connsiteY4" fmla="*/ 837502 h 1772678"/>
                <a:gd name="connsiteX5" fmla="*/ 2802 w 2030831"/>
                <a:gd name="connsiteY5" fmla="*/ 834838 h 1772678"/>
                <a:gd name="connsiteX6" fmla="*/ 1881645 w 2030831"/>
                <a:gd name="connsiteY6" fmla="*/ 7123 h 1772678"/>
                <a:gd name="connsiteX7" fmla="*/ 2030831 w 2030831"/>
                <a:gd name="connsiteY7" fmla="*/ 0 h 1772678"/>
                <a:gd name="connsiteX8" fmla="*/ 2030830 w 2030831"/>
                <a:gd name="connsiteY8" fmla="*/ 1318391 h 177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0831" h="1772678">
                  <a:moveTo>
                    <a:pt x="2030830" y="1318391"/>
                  </a:moveTo>
                  <a:lnTo>
                    <a:pt x="2008016" y="1319479"/>
                  </a:lnTo>
                  <a:cubicBezTo>
                    <a:pt x="1634129" y="1355270"/>
                    <a:pt x="1268581" y="1498434"/>
                    <a:pt x="961406" y="1748970"/>
                  </a:cubicBezTo>
                  <a:lnTo>
                    <a:pt x="935176" y="1772678"/>
                  </a:lnTo>
                  <a:lnTo>
                    <a:pt x="0" y="837502"/>
                  </a:lnTo>
                  <a:lnTo>
                    <a:pt x="2802" y="834838"/>
                  </a:lnTo>
                  <a:cubicBezTo>
                    <a:pt x="541689" y="347947"/>
                    <a:pt x="1203474" y="72042"/>
                    <a:pt x="1881645" y="7123"/>
                  </a:cubicBezTo>
                  <a:lnTo>
                    <a:pt x="2030831" y="0"/>
                  </a:lnTo>
                  <a:lnTo>
                    <a:pt x="2030830" y="1318391"/>
                  </a:lnTo>
                  <a:close/>
                </a:path>
              </a:pathLst>
            </a:custGeom>
            <a:grpFill/>
            <a:sp3d extrusionH="304800"/>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10" name="Freeform: Shape 9">
              <a:extLst>
                <a:ext uri="{FF2B5EF4-FFF2-40B4-BE49-F238E27FC236}">
                  <a16:creationId xmlns="" xmlns:a16="http://schemas.microsoft.com/office/drawing/2014/main" id="{80968A3B-1B6A-4C01-8B59-C2A229C180BA}"/>
                </a:ext>
              </a:extLst>
            </p:cNvPr>
            <p:cNvSpPr/>
            <p:nvPr/>
          </p:nvSpPr>
          <p:spPr>
            <a:xfrm rot="13500000">
              <a:off x="6057728" y="4930434"/>
              <a:ext cx="1772677" cy="2030830"/>
            </a:xfrm>
            <a:custGeom>
              <a:avLst/>
              <a:gdLst>
                <a:gd name="connsiteX0" fmla="*/ 1318390 w 1772677"/>
                <a:gd name="connsiteY0" fmla="*/ 2030830 h 2030830"/>
                <a:gd name="connsiteX1" fmla="*/ 0 w 1772677"/>
                <a:gd name="connsiteY1" fmla="*/ 2030830 h 2030830"/>
                <a:gd name="connsiteX2" fmla="*/ 7122 w 1772677"/>
                <a:gd name="connsiteY2" fmla="*/ 1881645 h 2030830"/>
                <a:gd name="connsiteX3" fmla="*/ 834837 w 1772677"/>
                <a:gd name="connsiteY3" fmla="*/ 2802 h 2030830"/>
                <a:gd name="connsiteX4" fmla="*/ 837501 w 1772677"/>
                <a:gd name="connsiteY4" fmla="*/ 0 h 2030830"/>
                <a:gd name="connsiteX5" fmla="*/ 1772677 w 1772677"/>
                <a:gd name="connsiteY5" fmla="*/ 935176 h 2030830"/>
                <a:gd name="connsiteX6" fmla="*/ 1748969 w 1772677"/>
                <a:gd name="connsiteY6" fmla="*/ 961406 h 2030830"/>
                <a:gd name="connsiteX7" fmla="*/ 1319478 w 1772677"/>
                <a:gd name="connsiteY7" fmla="*/ 2008016 h 2030830"/>
                <a:gd name="connsiteX8" fmla="*/ 1318390 w 1772677"/>
                <a:gd name="connsiteY8" fmla="*/ 2030830 h 203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2677" h="2030830">
                  <a:moveTo>
                    <a:pt x="1318390" y="2030830"/>
                  </a:moveTo>
                  <a:lnTo>
                    <a:pt x="0" y="2030830"/>
                  </a:lnTo>
                  <a:lnTo>
                    <a:pt x="7122" y="1881645"/>
                  </a:lnTo>
                  <a:cubicBezTo>
                    <a:pt x="72041" y="1203474"/>
                    <a:pt x="347946" y="541689"/>
                    <a:pt x="834837" y="2802"/>
                  </a:cubicBezTo>
                  <a:lnTo>
                    <a:pt x="837501" y="0"/>
                  </a:lnTo>
                  <a:lnTo>
                    <a:pt x="1772677" y="935176"/>
                  </a:lnTo>
                  <a:lnTo>
                    <a:pt x="1748969" y="961406"/>
                  </a:lnTo>
                  <a:cubicBezTo>
                    <a:pt x="1498433" y="1268581"/>
                    <a:pt x="1355269" y="1634129"/>
                    <a:pt x="1319478" y="2008016"/>
                  </a:cubicBezTo>
                  <a:lnTo>
                    <a:pt x="1318390" y="2030830"/>
                  </a:lnTo>
                  <a:close/>
                </a:path>
              </a:pathLst>
            </a:custGeom>
            <a:grpFill/>
            <a:sp3d extrusionH="304800"/>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grpSp>
      <p:sp>
        <p:nvSpPr>
          <p:cNvPr id="65" name="Block Arc 64">
            <a:extLst>
              <a:ext uri="{FF2B5EF4-FFF2-40B4-BE49-F238E27FC236}">
                <a16:creationId xmlns="" xmlns:a16="http://schemas.microsoft.com/office/drawing/2014/main" id="{D7D0F34B-55EB-43C3-A068-95869645ACE0}"/>
              </a:ext>
            </a:extLst>
          </p:cNvPr>
          <p:cNvSpPr/>
          <p:nvPr/>
        </p:nvSpPr>
        <p:spPr>
          <a:xfrm>
            <a:off x="1591056" y="-2362200"/>
            <a:ext cx="9009888" cy="9009888"/>
          </a:xfrm>
          <a:prstGeom prst="blockArc">
            <a:avLst>
              <a:gd name="adj1" fmla="val 19199527"/>
              <a:gd name="adj2" fmla="val 13185132"/>
              <a:gd name="adj3" fmla="val 3446"/>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a:scene3d>
            <a:camera prst="perspectiveRelaxedModerately" fov="3300000">
              <a:rot lat="195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endParaRPr>
          </a:p>
        </p:txBody>
      </p:sp>
      <p:pic>
        <p:nvPicPr>
          <p:cNvPr id="76" name="Graphic 75" descr="Clipboard with solid fill">
            <a:extLst>
              <a:ext uri="{FF2B5EF4-FFF2-40B4-BE49-F238E27FC236}">
                <a16:creationId xmlns="" xmlns:a16="http://schemas.microsoft.com/office/drawing/2014/main" id="{06623457-6E12-44E8-94B7-9B927A12C13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rot="20403797">
            <a:off x="6705074" y="4223154"/>
            <a:ext cx="980799" cy="980799"/>
          </a:xfrm>
          <a:prstGeom prst="rect">
            <a:avLst/>
          </a:prstGeom>
          <a:scene3d>
            <a:camera prst="perspectiveRelaxedModerately" fov="3300000">
              <a:rot lat="19500000" lon="0" rev="0"/>
            </a:camera>
            <a:lightRig rig="threePt" dir="t"/>
          </a:scene3d>
        </p:spPr>
      </p:pic>
      <p:sp>
        <p:nvSpPr>
          <p:cNvPr id="82" name="TextBox 81">
            <a:extLst>
              <a:ext uri="{FF2B5EF4-FFF2-40B4-BE49-F238E27FC236}">
                <a16:creationId xmlns="" xmlns:a16="http://schemas.microsoft.com/office/drawing/2014/main" id="{262FE061-0010-4428-8AAB-599FFC18EE86}"/>
              </a:ext>
            </a:extLst>
          </p:cNvPr>
          <p:cNvSpPr txBox="1"/>
          <p:nvPr/>
        </p:nvSpPr>
        <p:spPr>
          <a:xfrm rot="18291407">
            <a:off x="2338381" y="1117656"/>
            <a:ext cx="1342446" cy="830997"/>
          </a:xfrm>
          <a:prstGeom prst="rect">
            <a:avLst/>
          </a:prstGeom>
          <a:noFill/>
        </p:spPr>
        <p:txBody>
          <a:bodyPr wrap="square" rtlCol="0">
            <a:spAutoFit/>
          </a:bodyPr>
          <a:lstStyle/>
          <a:p>
            <a:r>
              <a:rPr lang="en-US" sz="2400" dirty="0" smtClean="0"/>
              <a:t>Initialize the chat</a:t>
            </a:r>
            <a:endParaRPr lang="pl-PL" sz="2400" dirty="0"/>
          </a:p>
        </p:txBody>
      </p:sp>
      <p:sp>
        <p:nvSpPr>
          <p:cNvPr id="83" name="TextBox 82">
            <a:extLst>
              <a:ext uri="{FF2B5EF4-FFF2-40B4-BE49-F238E27FC236}">
                <a16:creationId xmlns="" xmlns:a16="http://schemas.microsoft.com/office/drawing/2014/main" id="{962662FB-16AB-46FB-8878-BA9674F3891F}"/>
              </a:ext>
            </a:extLst>
          </p:cNvPr>
          <p:cNvSpPr txBox="1"/>
          <p:nvPr/>
        </p:nvSpPr>
        <p:spPr>
          <a:xfrm rot="4078093">
            <a:off x="1924706" y="3548720"/>
            <a:ext cx="1800045" cy="461665"/>
          </a:xfrm>
          <a:prstGeom prst="rect">
            <a:avLst/>
          </a:prstGeom>
          <a:noFill/>
        </p:spPr>
        <p:txBody>
          <a:bodyPr wrap="none" rtlCol="0">
            <a:spAutoFit/>
          </a:bodyPr>
          <a:lstStyle/>
          <a:p>
            <a:r>
              <a:rPr lang="en-US" sz="2400" dirty="0" smtClean="0"/>
              <a:t>Authenticate</a:t>
            </a:r>
            <a:endParaRPr lang="pl-PL" sz="2400" dirty="0"/>
          </a:p>
        </p:txBody>
      </p:sp>
      <p:sp>
        <p:nvSpPr>
          <p:cNvPr id="84" name="TextBox 83">
            <a:extLst>
              <a:ext uri="{FF2B5EF4-FFF2-40B4-BE49-F238E27FC236}">
                <a16:creationId xmlns="" xmlns:a16="http://schemas.microsoft.com/office/drawing/2014/main" id="{5A71D4AA-A160-48C0-B694-FDC54AEB698F}"/>
              </a:ext>
            </a:extLst>
          </p:cNvPr>
          <p:cNvSpPr txBox="1"/>
          <p:nvPr/>
        </p:nvSpPr>
        <p:spPr>
          <a:xfrm rot="1378118">
            <a:off x="3413154" y="5376490"/>
            <a:ext cx="2478307" cy="461665"/>
          </a:xfrm>
          <a:prstGeom prst="rect">
            <a:avLst/>
          </a:prstGeom>
          <a:noFill/>
        </p:spPr>
        <p:txBody>
          <a:bodyPr wrap="none" rtlCol="0">
            <a:spAutoFit/>
          </a:bodyPr>
          <a:lstStyle/>
          <a:p>
            <a:r>
              <a:rPr lang="en-US" sz="2400" dirty="0" err="1" smtClean="0"/>
              <a:t>Usery</a:t>
            </a:r>
            <a:r>
              <a:rPr lang="en-US" sz="2400" dirty="0" smtClean="0"/>
              <a:t> Query Input</a:t>
            </a:r>
            <a:endParaRPr lang="pl-PL" sz="2400" dirty="0"/>
          </a:p>
        </p:txBody>
      </p:sp>
      <p:sp>
        <p:nvSpPr>
          <p:cNvPr id="85" name="TextBox 84">
            <a:extLst>
              <a:ext uri="{FF2B5EF4-FFF2-40B4-BE49-F238E27FC236}">
                <a16:creationId xmlns="" xmlns:a16="http://schemas.microsoft.com/office/drawing/2014/main" id="{B0CDE566-4DE6-452D-8A1D-7EB97CFE5AF9}"/>
              </a:ext>
            </a:extLst>
          </p:cNvPr>
          <p:cNvSpPr txBox="1"/>
          <p:nvPr/>
        </p:nvSpPr>
        <p:spPr>
          <a:xfrm rot="20133094">
            <a:off x="6411383" y="5374791"/>
            <a:ext cx="2416111" cy="461665"/>
          </a:xfrm>
          <a:prstGeom prst="rect">
            <a:avLst/>
          </a:prstGeom>
          <a:noFill/>
        </p:spPr>
        <p:txBody>
          <a:bodyPr wrap="none" rtlCol="0">
            <a:spAutoFit/>
          </a:bodyPr>
          <a:lstStyle/>
          <a:p>
            <a:r>
              <a:rPr lang="en-US" sz="2400" dirty="0" smtClean="0"/>
              <a:t>Intent Recognized</a:t>
            </a:r>
            <a:endParaRPr lang="pl-PL" sz="2400" dirty="0"/>
          </a:p>
        </p:txBody>
      </p:sp>
      <p:sp>
        <p:nvSpPr>
          <p:cNvPr id="86" name="TextBox 85">
            <a:extLst>
              <a:ext uri="{FF2B5EF4-FFF2-40B4-BE49-F238E27FC236}">
                <a16:creationId xmlns="" xmlns:a16="http://schemas.microsoft.com/office/drawing/2014/main" id="{1E59A011-9D8C-47C0-886B-98448D75225D}"/>
              </a:ext>
            </a:extLst>
          </p:cNvPr>
          <p:cNvSpPr txBox="1"/>
          <p:nvPr/>
        </p:nvSpPr>
        <p:spPr>
          <a:xfrm rot="17915522">
            <a:off x="8260053" y="3730365"/>
            <a:ext cx="2691736" cy="461665"/>
          </a:xfrm>
          <a:prstGeom prst="rect">
            <a:avLst/>
          </a:prstGeom>
          <a:noFill/>
        </p:spPr>
        <p:txBody>
          <a:bodyPr wrap="square" rtlCol="0">
            <a:spAutoFit/>
          </a:bodyPr>
          <a:lstStyle/>
          <a:p>
            <a:r>
              <a:rPr lang="en-US" sz="2400" dirty="0" smtClean="0"/>
              <a:t>Output decided</a:t>
            </a:r>
            <a:endParaRPr lang="pl-PL" sz="2400" dirty="0"/>
          </a:p>
        </p:txBody>
      </p:sp>
      <p:sp>
        <p:nvSpPr>
          <p:cNvPr id="87" name="TextBox 86">
            <a:extLst>
              <a:ext uri="{FF2B5EF4-FFF2-40B4-BE49-F238E27FC236}">
                <a16:creationId xmlns="" xmlns:a16="http://schemas.microsoft.com/office/drawing/2014/main" id="{008A5687-DC52-4979-9E5C-B5EA5E5351A9}"/>
              </a:ext>
            </a:extLst>
          </p:cNvPr>
          <p:cNvSpPr txBox="1"/>
          <p:nvPr/>
        </p:nvSpPr>
        <p:spPr>
          <a:xfrm rot="3426132">
            <a:off x="7869311" y="1470640"/>
            <a:ext cx="2643929" cy="461665"/>
          </a:xfrm>
          <a:prstGeom prst="rect">
            <a:avLst/>
          </a:prstGeom>
          <a:noFill/>
        </p:spPr>
        <p:txBody>
          <a:bodyPr wrap="none" rtlCol="0">
            <a:spAutoFit/>
          </a:bodyPr>
          <a:lstStyle/>
          <a:p>
            <a:r>
              <a:rPr lang="en-US" sz="2400" dirty="0" smtClean="0"/>
              <a:t>Logged to Database</a:t>
            </a:r>
            <a:endParaRPr lang="pl-PL" sz="2400" dirty="0"/>
          </a:p>
        </p:txBody>
      </p:sp>
      <p:sp>
        <p:nvSpPr>
          <p:cNvPr id="88" name="Oval 87">
            <a:extLst>
              <a:ext uri="{FF2B5EF4-FFF2-40B4-BE49-F238E27FC236}">
                <a16:creationId xmlns="" xmlns:a16="http://schemas.microsoft.com/office/drawing/2014/main" id="{E94275D3-37F2-456E-B6F2-AF8409DB585B}"/>
              </a:ext>
            </a:extLst>
          </p:cNvPr>
          <p:cNvSpPr/>
          <p:nvPr/>
        </p:nvSpPr>
        <p:spPr>
          <a:xfrm>
            <a:off x="4993379" y="1114472"/>
            <a:ext cx="2205243" cy="2205243"/>
          </a:xfrm>
          <a:prstGeom prst="ellipse">
            <a:avLst/>
          </a:prstGeom>
          <a:gradFill>
            <a:gsLst>
              <a:gs pos="0">
                <a:schemeClr val="accent3">
                  <a:lumMod val="40000"/>
                  <a:lumOff val="60000"/>
                </a:schemeClr>
              </a:gs>
              <a:gs pos="53000">
                <a:schemeClr val="accent3">
                  <a:lumMod val="95000"/>
                  <a:lumOff val="5000"/>
                </a:schemeClr>
              </a:gs>
              <a:gs pos="100000">
                <a:schemeClr val="accent3">
                  <a:lumMod val="60000"/>
                </a:schemeClr>
              </a:gs>
            </a:gsLst>
            <a:path path="circle">
              <a:fillToRect l="50000" t="130000" r="50000" b="-30000"/>
            </a:path>
          </a:gradFill>
          <a:ln>
            <a:noFill/>
          </a:ln>
          <a:effectLst>
            <a:outerShdw blurRad="673100" dist="520700" dir="5040000" sx="36000" sy="36000" rotWithShape="0">
              <a:prstClr val="black">
                <a:alpha val="51000"/>
              </a:prstClr>
            </a:outerShdw>
          </a:effectLst>
          <a:scene3d>
            <a:camera prst="orthographicFront">
              <a:rot lat="300000" lon="0" rev="0"/>
            </a:camera>
            <a:lightRig rig="threePt" dir="t"/>
          </a:scene3d>
          <a:sp3d prstMaterial="clear">
            <a:bevelT w="1104900" h="1104900"/>
            <a:bevelB w="1104900" h="1104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0" name="TextBox 89">
            <a:extLst>
              <a:ext uri="{FF2B5EF4-FFF2-40B4-BE49-F238E27FC236}">
                <a16:creationId xmlns="" xmlns:a16="http://schemas.microsoft.com/office/drawing/2014/main" id="{BB34466A-3A0B-4B55-B44F-687FBDC1C876}"/>
              </a:ext>
            </a:extLst>
          </p:cNvPr>
          <p:cNvSpPr txBox="1"/>
          <p:nvPr/>
        </p:nvSpPr>
        <p:spPr>
          <a:xfrm>
            <a:off x="1306347" y="139288"/>
            <a:ext cx="1194558" cy="584775"/>
          </a:xfrm>
          <a:prstGeom prst="rect">
            <a:avLst/>
          </a:prstGeom>
          <a:noFill/>
        </p:spPr>
        <p:txBody>
          <a:bodyPr wrap="none" rtlCol="0">
            <a:spAutoFit/>
          </a:bodyPr>
          <a:lstStyle/>
          <a:p>
            <a:r>
              <a:rPr lang="en-US" sz="3200" b="1" dirty="0" smtClean="0">
                <a:solidFill>
                  <a:schemeClr val="bg1">
                    <a:lumMod val="65000"/>
                  </a:schemeClr>
                </a:solidFill>
              </a:rPr>
              <a:t>Log In</a:t>
            </a:r>
            <a:endParaRPr lang="pl-PL" sz="3200" b="1" dirty="0">
              <a:solidFill>
                <a:schemeClr val="bg1">
                  <a:lumMod val="65000"/>
                </a:schemeClr>
              </a:solidFill>
            </a:endParaRPr>
          </a:p>
        </p:txBody>
      </p:sp>
      <p:sp>
        <p:nvSpPr>
          <p:cNvPr id="91" name="TextBox 90">
            <a:extLst>
              <a:ext uri="{FF2B5EF4-FFF2-40B4-BE49-F238E27FC236}">
                <a16:creationId xmlns="" xmlns:a16="http://schemas.microsoft.com/office/drawing/2014/main" id="{F1B54352-8BDC-480B-8C0B-56697788FA92}"/>
              </a:ext>
            </a:extLst>
          </p:cNvPr>
          <p:cNvSpPr txBox="1"/>
          <p:nvPr/>
        </p:nvSpPr>
        <p:spPr>
          <a:xfrm>
            <a:off x="9283328" y="50444"/>
            <a:ext cx="1346844" cy="584775"/>
          </a:xfrm>
          <a:prstGeom prst="rect">
            <a:avLst/>
          </a:prstGeom>
          <a:noFill/>
        </p:spPr>
        <p:txBody>
          <a:bodyPr wrap="none" rtlCol="0">
            <a:spAutoFit/>
          </a:bodyPr>
          <a:lstStyle/>
          <a:p>
            <a:r>
              <a:rPr lang="en-US" sz="3200" b="1" dirty="0" smtClean="0">
                <a:solidFill>
                  <a:schemeClr val="bg1">
                    <a:lumMod val="65000"/>
                  </a:schemeClr>
                </a:solidFill>
              </a:rPr>
              <a:t>Log off</a:t>
            </a:r>
            <a:endParaRPr lang="pl-PL" sz="3200" b="1" dirty="0">
              <a:solidFill>
                <a:schemeClr val="bg1">
                  <a:lumMod val="65000"/>
                </a:schemeClr>
              </a:solidFill>
            </a:endParaRPr>
          </a:p>
        </p:txBody>
      </p:sp>
      <p:sp>
        <p:nvSpPr>
          <p:cNvPr id="2" name="Isosceles Triangle 1">
            <a:extLst>
              <a:ext uri="{FF2B5EF4-FFF2-40B4-BE49-F238E27FC236}">
                <a16:creationId xmlns="" xmlns:a16="http://schemas.microsoft.com/office/drawing/2014/main" id="{93DE9F63-3A3C-41EF-89E1-FE37937528AB}"/>
              </a:ext>
            </a:extLst>
          </p:cNvPr>
          <p:cNvSpPr/>
          <p:nvPr/>
        </p:nvSpPr>
        <p:spPr>
          <a:xfrm rot="18700047">
            <a:off x="8532845" y="-20394"/>
            <a:ext cx="605944" cy="700716"/>
          </a:xfrm>
          <a:prstGeom prst="triangle">
            <a:avLst>
              <a:gd name="adj" fmla="val 18379"/>
            </a:avLst>
          </a:prstGeom>
          <a:gradFill>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gradFill>
          <a:ln>
            <a:noFill/>
          </a:ln>
          <a:scene3d>
            <a:camera prst="perspectiveRelaxedModerately" fov="3300000"/>
            <a:lightRig rig="two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7" name="AutoShape 59"/>
          <p:cNvSpPr>
            <a:spLocks/>
          </p:cNvSpPr>
          <p:nvPr/>
        </p:nvSpPr>
        <p:spPr bwMode="auto">
          <a:xfrm>
            <a:off x="3489727" y="1701472"/>
            <a:ext cx="488901" cy="488067"/>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w="12700" cap="flat" cmpd="sng">
            <a:solidFill>
              <a:schemeClr val="bg1"/>
            </a:solidFill>
            <a:prstDash val="solid"/>
            <a:miter lim="0"/>
            <a:headEnd/>
            <a:tailEnd/>
          </a:ln>
          <a:effectLst/>
          <a:extLst/>
        </p:spPr>
        <p:txBody>
          <a:bodyPr lIns="50800" tIns="50800" rIns="50800" bIns="50800" anchor="ctr"/>
          <a:lstStyle/>
          <a:p>
            <a:pPr defTabSz="609585"/>
            <a:endParaRPr lang="en-US" sz="4000" dirty="0">
              <a:solidFill>
                <a:schemeClr val="bg1"/>
              </a:solidFill>
              <a:effectLst>
                <a:outerShdw blurRad="38100" dist="38100" dir="2700000" algn="tl">
                  <a:srgbClr val="000000"/>
                </a:outerShdw>
              </a:effectLst>
            </a:endParaRPr>
          </a:p>
        </p:txBody>
      </p:sp>
      <p:grpSp>
        <p:nvGrpSpPr>
          <p:cNvPr id="28" name="Group 27"/>
          <p:cNvGrpSpPr/>
          <p:nvPr/>
        </p:nvGrpSpPr>
        <p:grpSpPr>
          <a:xfrm>
            <a:off x="3441065" y="3158190"/>
            <a:ext cx="488901" cy="488067"/>
            <a:chOff x="2164728" y="1071199"/>
            <a:chExt cx="488901" cy="488067"/>
          </a:xfrm>
          <a:solidFill>
            <a:schemeClr val="bg1"/>
          </a:solidFill>
        </p:grpSpPr>
        <p:sp>
          <p:nvSpPr>
            <p:cNvPr id="29" name="AutoShape 128"/>
            <p:cNvSpPr>
              <a:spLocks/>
            </p:cNvSpPr>
            <p:nvPr/>
          </p:nvSpPr>
          <p:spPr bwMode="auto">
            <a:xfrm>
              <a:off x="2164728" y="1071199"/>
              <a:ext cx="488901"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30" name="AutoShape 129"/>
            <p:cNvSpPr>
              <a:spLocks/>
            </p:cNvSpPr>
            <p:nvPr/>
          </p:nvSpPr>
          <p:spPr bwMode="auto">
            <a:xfrm>
              <a:off x="2470082" y="1132103"/>
              <a:ext cx="121808" cy="121808"/>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grpSp>
      <p:grpSp>
        <p:nvGrpSpPr>
          <p:cNvPr id="31" name="Group 255"/>
          <p:cNvGrpSpPr/>
          <p:nvPr/>
        </p:nvGrpSpPr>
        <p:grpSpPr>
          <a:xfrm>
            <a:off x="4750053" y="4444947"/>
            <a:ext cx="497880" cy="348144"/>
            <a:chOff x="2968185" y="3257104"/>
            <a:chExt cx="285894" cy="199911"/>
          </a:xfrm>
          <a:solidFill>
            <a:schemeClr val="bg1"/>
          </a:solidFill>
        </p:grpSpPr>
        <p:sp>
          <p:nvSpPr>
            <p:cNvPr id="34" name="Freeform 30"/>
            <p:cNvSpPr>
              <a:spLocks/>
            </p:cNvSpPr>
            <p:nvPr/>
          </p:nvSpPr>
          <p:spPr bwMode="auto">
            <a:xfrm>
              <a:off x="2968185" y="3340938"/>
              <a:ext cx="285894" cy="116077"/>
            </a:xfrm>
            <a:custGeom>
              <a:avLst/>
              <a:gdLst/>
              <a:ahLst/>
              <a:cxnLst>
                <a:cxn ang="0">
                  <a:pos x="265" y="49"/>
                </a:cxn>
                <a:cxn ang="0">
                  <a:pos x="265" y="49"/>
                </a:cxn>
                <a:cxn ang="0">
                  <a:pos x="260" y="43"/>
                </a:cxn>
                <a:cxn ang="0">
                  <a:pos x="254" y="41"/>
                </a:cxn>
                <a:cxn ang="0">
                  <a:pos x="248" y="41"/>
                </a:cxn>
                <a:cxn ang="0">
                  <a:pos x="241" y="45"/>
                </a:cxn>
                <a:cxn ang="0">
                  <a:pos x="241" y="45"/>
                </a:cxn>
                <a:cxn ang="0">
                  <a:pos x="219" y="58"/>
                </a:cxn>
                <a:cxn ang="0">
                  <a:pos x="197" y="67"/>
                </a:cxn>
                <a:cxn ang="0">
                  <a:pos x="176" y="73"/>
                </a:cxn>
                <a:cxn ang="0">
                  <a:pos x="158" y="74"/>
                </a:cxn>
                <a:cxn ang="0">
                  <a:pos x="139" y="74"/>
                </a:cxn>
                <a:cxn ang="0">
                  <a:pos x="121" y="73"/>
                </a:cxn>
                <a:cxn ang="0">
                  <a:pos x="106" y="67"/>
                </a:cxn>
                <a:cxn ang="0">
                  <a:pos x="91" y="60"/>
                </a:cxn>
                <a:cxn ang="0">
                  <a:pos x="78" y="52"/>
                </a:cxn>
                <a:cxn ang="0">
                  <a:pos x="67" y="45"/>
                </a:cxn>
                <a:cxn ang="0">
                  <a:pos x="49" y="28"/>
                </a:cxn>
                <a:cxn ang="0">
                  <a:pos x="36" y="15"/>
                </a:cxn>
                <a:cxn ang="0">
                  <a:pos x="30" y="8"/>
                </a:cxn>
                <a:cxn ang="0">
                  <a:pos x="30" y="8"/>
                </a:cxn>
                <a:cxn ang="0">
                  <a:pos x="26" y="4"/>
                </a:cxn>
                <a:cxn ang="0">
                  <a:pos x="21" y="0"/>
                </a:cxn>
                <a:cxn ang="0">
                  <a:pos x="13" y="0"/>
                </a:cxn>
                <a:cxn ang="0">
                  <a:pos x="8" y="4"/>
                </a:cxn>
                <a:cxn ang="0">
                  <a:pos x="8" y="4"/>
                </a:cxn>
                <a:cxn ang="0">
                  <a:pos x="2" y="8"/>
                </a:cxn>
                <a:cxn ang="0">
                  <a:pos x="0" y="15"/>
                </a:cxn>
                <a:cxn ang="0">
                  <a:pos x="0" y="21"/>
                </a:cxn>
                <a:cxn ang="0">
                  <a:pos x="2" y="28"/>
                </a:cxn>
                <a:cxn ang="0">
                  <a:pos x="2" y="28"/>
                </a:cxn>
                <a:cxn ang="0">
                  <a:pos x="11" y="39"/>
                </a:cxn>
                <a:cxn ang="0">
                  <a:pos x="23" y="50"/>
                </a:cxn>
                <a:cxn ang="0">
                  <a:pos x="36" y="63"/>
                </a:cxn>
                <a:cxn ang="0">
                  <a:pos x="54" y="76"/>
                </a:cxn>
                <a:cxn ang="0">
                  <a:pos x="74" y="89"/>
                </a:cxn>
                <a:cxn ang="0">
                  <a:pos x="98" y="100"/>
                </a:cxn>
                <a:cxn ang="0">
                  <a:pos x="111" y="104"/>
                </a:cxn>
                <a:cxn ang="0">
                  <a:pos x="124" y="108"/>
                </a:cxn>
                <a:cxn ang="0">
                  <a:pos x="124" y="108"/>
                </a:cxn>
                <a:cxn ang="0">
                  <a:pos x="137" y="110"/>
                </a:cxn>
                <a:cxn ang="0">
                  <a:pos x="152" y="110"/>
                </a:cxn>
                <a:cxn ang="0">
                  <a:pos x="152" y="110"/>
                </a:cxn>
                <a:cxn ang="0">
                  <a:pos x="165" y="110"/>
                </a:cxn>
                <a:cxn ang="0">
                  <a:pos x="180" y="108"/>
                </a:cxn>
                <a:cxn ang="0">
                  <a:pos x="193" y="104"/>
                </a:cxn>
                <a:cxn ang="0">
                  <a:pos x="206" y="100"/>
                </a:cxn>
                <a:cxn ang="0">
                  <a:pos x="234" y="87"/>
                </a:cxn>
                <a:cxn ang="0">
                  <a:pos x="261" y="73"/>
                </a:cxn>
                <a:cxn ang="0">
                  <a:pos x="261" y="73"/>
                </a:cxn>
                <a:cxn ang="0">
                  <a:pos x="265" y="67"/>
                </a:cxn>
                <a:cxn ang="0">
                  <a:pos x="267" y="62"/>
                </a:cxn>
                <a:cxn ang="0">
                  <a:pos x="267" y="54"/>
                </a:cxn>
                <a:cxn ang="0">
                  <a:pos x="265" y="49"/>
                </a:cxn>
                <a:cxn ang="0">
                  <a:pos x="265" y="49"/>
                </a:cxn>
              </a:cxnLst>
              <a:rect l="0" t="0" r="r" b="b"/>
              <a:pathLst>
                <a:path w="267" h="110">
                  <a:moveTo>
                    <a:pt x="265" y="49"/>
                  </a:moveTo>
                  <a:lnTo>
                    <a:pt x="265" y="49"/>
                  </a:lnTo>
                  <a:lnTo>
                    <a:pt x="260" y="43"/>
                  </a:lnTo>
                  <a:lnTo>
                    <a:pt x="254" y="41"/>
                  </a:lnTo>
                  <a:lnTo>
                    <a:pt x="248" y="41"/>
                  </a:lnTo>
                  <a:lnTo>
                    <a:pt x="241" y="45"/>
                  </a:lnTo>
                  <a:lnTo>
                    <a:pt x="241" y="45"/>
                  </a:lnTo>
                  <a:lnTo>
                    <a:pt x="219" y="58"/>
                  </a:lnTo>
                  <a:lnTo>
                    <a:pt x="197" y="67"/>
                  </a:lnTo>
                  <a:lnTo>
                    <a:pt x="176" y="73"/>
                  </a:lnTo>
                  <a:lnTo>
                    <a:pt x="158" y="74"/>
                  </a:lnTo>
                  <a:lnTo>
                    <a:pt x="139" y="74"/>
                  </a:lnTo>
                  <a:lnTo>
                    <a:pt x="121" y="73"/>
                  </a:lnTo>
                  <a:lnTo>
                    <a:pt x="106" y="67"/>
                  </a:lnTo>
                  <a:lnTo>
                    <a:pt x="91" y="60"/>
                  </a:lnTo>
                  <a:lnTo>
                    <a:pt x="78" y="52"/>
                  </a:lnTo>
                  <a:lnTo>
                    <a:pt x="67" y="45"/>
                  </a:lnTo>
                  <a:lnTo>
                    <a:pt x="49" y="28"/>
                  </a:lnTo>
                  <a:lnTo>
                    <a:pt x="36" y="15"/>
                  </a:lnTo>
                  <a:lnTo>
                    <a:pt x="30" y="8"/>
                  </a:lnTo>
                  <a:lnTo>
                    <a:pt x="30" y="8"/>
                  </a:lnTo>
                  <a:lnTo>
                    <a:pt x="26" y="4"/>
                  </a:lnTo>
                  <a:lnTo>
                    <a:pt x="21" y="0"/>
                  </a:lnTo>
                  <a:lnTo>
                    <a:pt x="13" y="0"/>
                  </a:lnTo>
                  <a:lnTo>
                    <a:pt x="8" y="4"/>
                  </a:lnTo>
                  <a:lnTo>
                    <a:pt x="8" y="4"/>
                  </a:lnTo>
                  <a:lnTo>
                    <a:pt x="2" y="8"/>
                  </a:lnTo>
                  <a:lnTo>
                    <a:pt x="0" y="15"/>
                  </a:lnTo>
                  <a:lnTo>
                    <a:pt x="0" y="21"/>
                  </a:lnTo>
                  <a:lnTo>
                    <a:pt x="2" y="28"/>
                  </a:lnTo>
                  <a:lnTo>
                    <a:pt x="2" y="28"/>
                  </a:lnTo>
                  <a:lnTo>
                    <a:pt x="11" y="39"/>
                  </a:lnTo>
                  <a:lnTo>
                    <a:pt x="23" y="50"/>
                  </a:lnTo>
                  <a:lnTo>
                    <a:pt x="36" y="63"/>
                  </a:lnTo>
                  <a:lnTo>
                    <a:pt x="54" y="76"/>
                  </a:lnTo>
                  <a:lnTo>
                    <a:pt x="74" y="89"/>
                  </a:lnTo>
                  <a:lnTo>
                    <a:pt x="98" y="100"/>
                  </a:lnTo>
                  <a:lnTo>
                    <a:pt x="111" y="104"/>
                  </a:lnTo>
                  <a:lnTo>
                    <a:pt x="124" y="108"/>
                  </a:lnTo>
                  <a:lnTo>
                    <a:pt x="124" y="108"/>
                  </a:lnTo>
                  <a:lnTo>
                    <a:pt x="137" y="110"/>
                  </a:lnTo>
                  <a:lnTo>
                    <a:pt x="152" y="110"/>
                  </a:lnTo>
                  <a:lnTo>
                    <a:pt x="152" y="110"/>
                  </a:lnTo>
                  <a:lnTo>
                    <a:pt x="165" y="110"/>
                  </a:lnTo>
                  <a:lnTo>
                    <a:pt x="180" y="108"/>
                  </a:lnTo>
                  <a:lnTo>
                    <a:pt x="193" y="104"/>
                  </a:lnTo>
                  <a:lnTo>
                    <a:pt x="206" y="100"/>
                  </a:lnTo>
                  <a:lnTo>
                    <a:pt x="234" y="87"/>
                  </a:lnTo>
                  <a:lnTo>
                    <a:pt x="261" y="73"/>
                  </a:lnTo>
                  <a:lnTo>
                    <a:pt x="261" y="73"/>
                  </a:lnTo>
                  <a:lnTo>
                    <a:pt x="265" y="67"/>
                  </a:lnTo>
                  <a:lnTo>
                    <a:pt x="267" y="62"/>
                  </a:lnTo>
                  <a:lnTo>
                    <a:pt x="267" y="54"/>
                  </a:lnTo>
                  <a:lnTo>
                    <a:pt x="265" y="49"/>
                  </a:lnTo>
                  <a:lnTo>
                    <a:pt x="265" y="49"/>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rgbClr val="7F7F7F"/>
                </a:solidFill>
              </a:endParaRPr>
            </a:p>
          </p:txBody>
        </p:sp>
        <p:sp>
          <p:nvSpPr>
            <p:cNvPr id="35" name="Freeform 31"/>
            <p:cNvSpPr>
              <a:spLocks/>
            </p:cNvSpPr>
            <p:nvPr/>
          </p:nvSpPr>
          <p:spPr bwMode="auto">
            <a:xfrm>
              <a:off x="3146601" y="3276451"/>
              <a:ext cx="58039" cy="58039"/>
            </a:xfrm>
            <a:custGeom>
              <a:avLst/>
              <a:gdLst/>
              <a:ahLst/>
              <a:cxnLst>
                <a:cxn ang="0">
                  <a:pos x="26" y="54"/>
                </a:cxn>
                <a:cxn ang="0">
                  <a:pos x="26" y="54"/>
                </a:cxn>
                <a:cxn ang="0">
                  <a:pos x="37" y="52"/>
                </a:cxn>
                <a:cxn ang="0">
                  <a:pos x="44" y="46"/>
                </a:cxn>
                <a:cxn ang="0">
                  <a:pos x="52" y="37"/>
                </a:cxn>
                <a:cxn ang="0">
                  <a:pos x="54" y="28"/>
                </a:cxn>
                <a:cxn ang="0">
                  <a:pos x="54" y="28"/>
                </a:cxn>
                <a:cxn ang="0">
                  <a:pos x="52" y="17"/>
                </a:cxn>
                <a:cxn ang="0">
                  <a:pos x="44" y="8"/>
                </a:cxn>
                <a:cxn ang="0">
                  <a:pos x="37" y="2"/>
                </a:cxn>
                <a:cxn ang="0">
                  <a:pos x="26" y="0"/>
                </a:cxn>
                <a:cxn ang="0">
                  <a:pos x="26" y="0"/>
                </a:cxn>
                <a:cxn ang="0">
                  <a:pos x="17" y="2"/>
                </a:cxn>
                <a:cxn ang="0">
                  <a:pos x="7" y="8"/>
                </a:cxn>
                <a:cxn ang="0">
                  <a:pos x="2" y="17"/>
                </a:cxn>
                <a:cxn ang="0">
                  <a:pos x="0" y="28"/>
                </a:cxn>
                <a:cxn ang="0">
                  <a:pos x="0" y="28"/>
                </a:cxn>
                <a:cxn ang="0">
                  <a:pos x="2" y="37"/>
                </a:cxn>
                <a:cxn ang="0">
                  <a:pos x="7" y="46"/>
                </a:cxn>
                <a:cxn ang="0">
                  <a:pos x="17" y="52"/>
                </a:cxn>
                <a:cxn ang="0">
                  <a:pos x="26" y="54"/>
                </a:cxn>
                <a:cxn ang="0">
                  <a:pos x="26" y="54"/>
                </a:cxn>
              </a:cxnLst>
              <a:rect l="0" t="0" r="r" b="b"/>
              <a:pathLst>
                <a:path w="54" h="54">
                  <a:moveTo>
                    <a:pt x="26" y="54"/>
                  </a:moveTo>
                  <a:lnTo>
                    <a:pt x="26" y="54"/>
                  </a:lnTo>
                  <a:lnTo>
                    <a:pt x="37" y="52"/>
                  </a:lnTo>
                  <a:lnTo>
                    <a:pt x="44" y="46"/>
                  </a:lnTo>
                  <a:lnTo>
                    <a:pt x="52" y="37"/>
                  </a:lnTo>
                  <a:lnTo>
                    <a:pt x="54" y="28"/>
                  </a:lnTo>
                  <a:lnTo>
                    <a:pt x="54" y="28"/>
                  </a:lnTo>
                  <a:lnTo>
                    <a:pt x="52" y="17"/>
                  </a:lnTo>
                  <a:lnTo>
                    <a:pt x="44" y="8"/>
                  </a:lnTo>
                  <a:lnTo>
                    <a:pt x="37" y="2"/>
                  </a:lnTo>
                  <a:lnTo>
                    <a:pt x="26" y="0"/>
                  </a:lnTo>
                  <a:lnTo>
                    <a:pt x="26" y="0"/>
                  </a:lnTo>
                  <a:lnTo>
                    <a:pt x="17" y="2"/>
                  </a:lnTo>
                  <a:lnTo>
                    <a:pt x="7" y="8"/>
                  </a:lnTo>
                  <a:lnTo>
                    <a:pt x="2" y="17"/>
                  </a:lnTo>
                  <a:lnTo>
                    <a:pt x="0" y="28"/>
                  </a:lnTo>
                  <a:lnTo>
                    <a:pt x="0" y="28"/>
                  </a:lnTo>
                  <a:lnTo>
                    <a:pt x="2" y="37"/>
                  </a:lnTo>
                  <a:lnTo>
                    <a:pt x="7" y="46"/>
                  </a:lnTo>
                  <a:lnTo>
                    <a:pt x="17" y="52"/>
                  </a:lnTo>
                  <a:lnTo>
                    <a:pt x="26" y="54"/>
                  </a:lnTo>
                  <a:lnTo>
                    <a:pt x="26" y="5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rgbClr val="7F7F7F"/>
                </a:solidFill>
              </a:endParaRPr>
            </a:p>
          </p:txBody>
        </p:sp>
        <p:sp>
          <p:nvSpPr>
            <p:cNvPr id="36" name="Freeform 32"/>
            <p:cNvSpPr>
              <a:spLocks/>
            </p:cNvSpPr>
            <p:nvPr/>
          </p:nvSpPr>
          <p:spPr bwMode="auto">
            <a:xfrm>
              <a:off x="3034823" y="3257104"/>
              <a:ext cx="58039" cy="58039"/>
            </a:xfrm>
            <a:custGeom>
              <a:avLst/>
              <a:gdLst/>
              <a:ahLst/>
              <a:cxnLst>
                <a:cxn ang="0">
                  <a:pos x="28" y="53"/>
                </a:cxn>
                <a:cxn ang="0">
                  <a:pos x="28" y="53"/>
                </a:cxn>
                <a:cxn ang="0">
                  <a:pos x="39" y="52"/>
                </a:cxn>
                <a:cxn ang="0">
                  <a:pos x="47" y="46"/>
                </a:cxn>
                <a:cxn ang="0">
                  <a:pos x="52" y="37"/>
                </a:cxn>
                <a:cxn ang="0">
                  <a:pos x="54" y="27"/>
                </a:cxn>
                <a:cxn ang="0">
                  <a:pos x="54" y="27"/>
                </a:cxn>
                <a:cxn ang="0">
                  <a:pos x="52" y="16"/>
                </a:cxn>
                <a:cxn ang="0">
                  <a:pos x="47" y="7"/>
                </a:cxn>
                <a:cxn ang="0">
                  <a:pos x="39" y="2"/>
                </a:cxn>
                <a:cxn ang="0">
                  <a:pos x="28" y="0"/>
                </a:cxn>
                <a:cxn ang="0">
                  <a:pos x="28" y="0"/>
                </a:cxn>
                <a:cxn ang="0">
                  <a:pos x="17" y="2"/>
                </a:cxn>
                <a:cxn ang="0">
                  <a:pos x="10" y="7"/>
                </a:cxn>
                <a:cxn ang="0">
                  <a:pos x="2" y="16"/>
                </a:cxn>
                <a:cxn ang="0">
                  <a:pos x="0" y="27"/>
                </a:cxn>
                <a:cxn ang="0">
                  <a:pos x="0" y="27"/>
                </a:cxn>
                <a:cxn ang="0">
                  <a:pos x="2" y="37"/>
                </a:cxn>
                <a:cxn ang="0">
                  <a:pos x="10" y="46"/>
                </a:cxn>
                <a:cxn ang="0">
                  <a:pos x="17" y="52"/>
                </a:cxn>
                <a:cxn ang="0">
                  <a:pos x="28" y="53"/>
                </a:cxn>
                <a:cxn ang="0">
                  <a:pos x="28" y="53"/>
                </a:cxn>
              </a:cxnLst>
              <a:rect l="0" t="0" r="r" b="b"/>
              <a:pathLst>
                <a:path w="54" h="53">
                  <a:moveTo>
                    <a:pt x="28" y="53"/>
                  </a:moveTo>
                  <a:lnTo>
                    <a:pt x="28" y="53"/>
                  </a:lnTo>
                  <a:lnTo>
                    <a:pt x="39" y="52"/>
                  </a:lnTo>
                  <a:lnTo>
                    <a:pt x="47" y="46"/>
                  </a:lnTo>
                  <a:lnTo>
                    <a:pt x="52" y="37"/>
                  </a:lnTo>
                  <a:lnTo>
                    <a:pt x="54" y="27"/>
                  </a:lnTo>
                  <a:lnTo>
                    <a:pt x="54" y="27"/>
                  </a:lnTo>
                  <a:lnTo>
                    <a:pt x="52" y="16"/>
                  </a:lnTo>
                  <a:lnTo>
                    <a:pt x="47" y="7"/>
                  </a:lnTo>
                  <a:lnTo>
                    <a:pt x="39" y="2"/>
                  </a:lnTo>
                  <a:lnTo>
                    <a:pt x="28" y="0"/>
                  </a:lnTo>
                  <a:lnTo>
                    <a:pt x="28" y="0"/>
                  </a:lnTo>
                  <a:lnTo>
                    <a:pt x="17" y="2"/>
                  </a:lnTo>
                  <a:lnTo>
                    <a:pt x="10" y="7"/>
                  </a:lnTo>
                  <a:lnTo>
                    <a:pt x="2" y="16"/>
                  </a:lnTo>
                  <a:lnTo>
                    <a:pt x="0" y="27"/>
                  </a:lnTo>
                  <a:lnTo>
                    <a:pt x="0" y="27"/>
                  </a:lnTo>
                  <a:lnTo>
                    <a:pt x="2" y="37"/>
                  </a:lnTo>
                  <a:lnTo>
                    <a:pt x="10" y="46"/>
                  </a:lnTo>
                  <a:lnTo>
                    <a:pt x="17" y="52"/>
                  </a:lnTo>
                  <a:lnTo>
                    <a:pt x="28" y="53"/>
                  </a:lnTo>
                  <a:lnTo>
                    <a:pt x="28" y="5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rgbClr val="7F7F7F"/>
                </a:solidFill>
              </a:endParaRPr>
            </a:p>
          </p:txBody>
        </p:sp>
      </p:grpSp>
      <p:sp>
        <p:nvSpPr>
          <p:cNvPr id="37" name="Freeform 52"/>
          <p:cNvSpPr>
            <a:spLocks noEditPoints="1"/>
          </p:cNvSpPr>
          <p:nvPr/>
        </p:nvSpPr>
        <p:spPr bwMode="auto">
          <a:xfrm rot="18134434">
            <a:off x="8395708" y="3242615"/>
            <a:ext cx="402584" cy="549800"/>
          </a:xfrm>
          <a:custGeom>
            <a:avLst/>
            <a:gdLst/>
            <a:ahLst/>
            <a:cxnLst>
              <a:cxn ang="0">
                <a:pos x="22" y="0"/>
              </a:cxn>
              <a:cxn ang="0">
                <a:pos x="2" y="13"/>
              </a:cxn>
              <a:cxn ang="0">
                <a:pos x="0" y="343"/>
              </a:cxn>
              <a:cxn ang="0">
                <a:pos x="13" y="363"/>
              </a:cxn>
              <a:cxn ang="0">
                <a:pos x="247" y="364"/>
              </a:cxn>
              <a:cxn ang="0">
                <a:pos x="269" y="352"/>
              </a:cxn>
              <a:cxn ang="0">
                <a:pos x="205" y="0"/>
              </a:cxn>
              <a:cxn ang="0">
                <a:pos x="211" y="63"/>
              </a:cxn>
              <a:cxn ang="0">
                <a:pos x="251" y="343"/>
              </a:cxn>
              <a:cxn ang="0">
                <a:pos x="22" y="346"/>
              </a:cxn>
              <a:cxn ang="0">
                <a:pos x="19" y="343"/>
              </a:cxn>
              <a:cxn ang="0">
                <a:pos x="20" y="20"/>
              </a:cxn>
              <a:cxn ang="0">
                <a:pos x="193" y="72"/>
              </a:cxn>
              <a:cxn ang="0">
                <a:pos x="194" y="80"/>
              </a:cxn>
              <a:cxn ang="0">
                <a:pos x="251" y="82"/>
              </a:cxn>
              <a:cxn ang="0">
                <a:pos x="211" y="100"/>
              </a:cxn>
              <a:cxn ang="0">
                <a:pos x="216" y="101"/>
              </a:cxn>
              <a:cxn ang="0">
                <a:pos x="218" y="107"/>
              </a:cxn>
              <a:cxn ang="0">
                <a:pos x="214" y="112"/>
              </a:cxn>
              <a:cxn ang="0">
                <a:pos x="51" y="114"/>
              </a:cxn>
              <a:cxn ang="0">
                <a:pos x="46" y="109"/>
              </a:cxn>
              <a:cxn ang="0">
                <a:pos x="46" y="103"/>
              </a:cxn>
              <a:cxn ang="0">
                <a:pos x="51" y="100"/>
              </a:cxn>
              <a:cxn ang="0">
                <a:pos x="218" y="154"/>
              </a:cxn>
              <a:cxn ang="0">
                <a:pos x="214" y="161"/>
              </a:cxn>
              <a:cxn ang="0">
                <a:pos x="51" y="161"/>
              </a:cxn>
              <a:cxn ang="0">
                <a:pos x="46" y="156"/>
              </a:cxn>
              <a:cxn ang="0">
                <a:pos x="46" y="150"/>
              </a:cxn>
              <a:cxn ang="0">
                <a:pos x="51" y="147"/>
              </a:cxn>
              <a:cxn ang="0">
                <a:pos x="214" y="147"/>
              </a:cxn>
              <a:cxn ang="0">
                <a:pos x="218" y="154"/>
              </a:cxn>
              <a:cxn ang="0">
                <a:pos x="218" y="199"/>
              </a:cxn>
              <a:cxn ang="0">
                <a:pos x="214" y="207"/>
              </a:cxn>
              <a:cxn ang="0">
                <a:pos x="51" y="207"/>
              </a:cxn>
              <a:cxn ang="0">
                <a:pos x="46" y="203"/>
              </a:cxn>
              <a:cxn ang="0">
                <a:pos x="46" y="198"/>
              </a:cxn>
              <a:cxn ang="0">
                <a:pos x="51" y="192"/>
              </a:cxn>
              <a:cxn ang="0">
                <a:pos x="214" y="194"/>
              </a:cxn>
              <a:cxn ang="0">
                <a:pos x="218" y="199"/>
              </a:cxn>
              <a:cxn ang="0">
                <a:pos x="218" y="247"/>
              </a:cxn>
              <a:cxn ang="0">
                <a:pos x="214" y="252"/>
              </a:cxn>
              <a:cxn ang="0">
                <a:pos x="51" y="254"/>
              </a:cxn>
              <a:cxn ang="0">
                <a:pos x="46" y="248"/>
              </a:cxn>
              <a:cxn ang="0">
                <a:pos x="46" y="243"/>
              </a:cxn>
              <a:cxn ang="0">
                <a:pos x="51" y="239"/>
              </a:cxn>
              <a:cxn ang="0">
                <a:pos x="214" y="239"/>
              </a:cxn>
              <a:cxn ang="0">
                <a:pos x="218" y="247"/>
              </a:cxn>
            </a:cxnLst>
            <a:rect l="0" t="0" r="r" b="b"/>
            <a:pathLst>
              <a:path w="269" h="364">
                <a:moveTo>
                  <a:pt x="205" y="0"/>
                </a:moveTo>
                <a:lnTo>
                  <a:pt x="22" y="0"/>
                </a:lnTo>
                <a:lnTo>
                  <a:pt x="22" y="0"/>
                </a:lnTo>
                <a:lnTo>
                  <a:pt x="13" y="2"/>
                </a:lnTo>
                <a:lnTo>
                  <a:pt x="6" y="5"/>
                </a:lnTo>
                <a:lnTo>
                  <a:pt x="2" y="13"/>
                </a:lnTo>
                <a:lnTo>
                  <a:pt x="0" y="22"/>
                </a:lnTo>
                <a:lnTo>
                  <a:pt x="0" y="343"/>
                </a:lnTo>
                <a:lnTo>
                  <a:pt x="0" y="343"/>
                </a:lnTo>
                <a:lnTo>
                  <a:pt x="2" y="352"/>
                </a:lnTo>
                <a:lnTo>
                  <a:pt x="6" y="359"/>
                </a:lnTo>
                <a:lnTo>
                  <a:pt x="13" y="363"/>
                </a:lnTo>
                <a:lnTo>
                  <a:pt x="22" y="364"/>
                </a:lnTo>
                <a:lnTo>
                  <a:pt x="247" y="364"/>
                </a:lnTo>
                <a:lnTo>
                  <a:pt x="247" y="364"/>
                </a:lnTo>
                <a:lnTo>
                  <a:pt x="256" y="363"/>
                </a:lnTo>
                <a:lnTo>
                  <a:pt x="263" y="359"/>
                </a:lnTo>
                <a:lnTo>
                  <a:pt x="269" y="352"/>
                </a:lnTo>
                <a:lnTo>
                  <a:pt x="269" y="343"/>
                </a:lnTo>
                <a:lnTo>
                  <a:pt x="269" y="69"/>
                </a:lnTo>
                <a:lnTo>
                  <a:pt x="205" y="0"/>
                </a:lnTo>
                <a:close/>
                <a:moveTo>
                  <a:pt x="211" y="33"/>
                </a:moveTo>
                <a:lnTo>
                  <a:pt x="240" y="63"/>
                </a:lnTo>
                <a:lnTo>
                  <a:pt x="211" y="63"/>
                </a:lnTo>
                <a:lnTo>
                  <a:pt x="211" y="33"/>
                </a:lnTo>
                <a:close/>
                <a:moveTo>
                  <a:pt x="251" y="343"/>
                </a:moveTo>
                <a:lnTo>
                  <a:pt x="251" y="343"/>
                </a:lnTo>
                <a:lnTo>
                  <a:pt x="251" y="344"/>
                </a:lnTo>
                <a:lnTo>
                  <a:pt x="247" y="346"/>
                </a:lnTo>
                <a:lnTo>
                  <a:pt x="22" y="346"/>
                </a:lnTo>
                <a:lnTo>
                  <a:pt x="22" y="346"/>
                </a:lnTo>
                <a:lnTo>
                  <a:pt x="20" y="344"/>
                </a:lnTo>
                <a:lnTo>
                  <a:pt x="19" y="343"/>
                </a:lnTo>
                <a:lnTo>
                  <a:pt x="19" y="22"/>
                </a:lnTo>
                <a:lnTo>
                  <a:pt x="19" y="22"/>
                </a:lnTo>
                <a:lnTo>
                  <a:pt x="20" y="20"/>
                </a:lnTo>
                <a:lnTo>
                  <a:pt x="22" y="18"/>
                </a:lnTo>
                <a:lnTo>
                  <a:pt x="193" y="18"/>
                </a:lnTo>
                <a:lnTo>
                  <a:pt x="193" y="72"/>
                </a:lnTo>
                <a:lnTo>
                  <a:pt x="193" y="72"/>
                </a:lnTo>
                <a:lnTo>
                  <a:pt x="193" y="76"/>
                </a:lnTo>
                <a:lnTo>
                  <a:pt x="194" y="80"/>
                </a:lnTo>
                <a:lnTo>
                  <a:pt x="198" y="82"/>
                </a:lnTo>
                <a:lnTo>
                  <a:pt x="202" y="82"/>
                </a:lnTo>
                <a:lnTo>
                  <a:pt x="251" y="82"/>
                </a:lnTo>
                <a:lnTo>
                  <a:pt x="251" y="343"/>
                </a:lnTo>
                <a:close/>
                <a:moveTo>
                  <a:pt x="51" y="100"/>
                </a:moveTo>
                <a:lnTo>
                  <a:pt x="211" y="100"/>
                </a:lnTo>
                <a:lnTo>
                  <a:pt x="211" y="100"/>
                </a:lnTo>
                <a:lnTo>
                  <a:pt x="214" y="100"/>
                </a:lnTo>
                <a:lnTo>
                  <a:pt x="216" y="101"/>
                </a:lnTo>
                <a:lnTo>
                  <a:pt x="218" y="103"/>
                </a:lnTo>
                <a:lnTo>
                  <a:pt x="218" y="107"/>
                </a:lnTo>
                <a:lnTo>
                  <a:pt x="218" y="107"/>
                </a:lnTo>
                <a:lnTo>
                  <a:pt x="218" y="109"/>
                </a:lnTo>
                <a:lnTo>
                  <a:pt x="216" y="112"/>
                </a:lnTo>
                <a:lnTo>
                  <a:pt x="214" y="112"/>
                </a:lnTo>
                <a:lnTo>
                  <a:pt x="211" y="114"/>
                </a:lnTo>
                <a:lnTo>
                  <a:pt x="51" y="114"/>
                </a:lnTo>
                <a:lnTo>
                  <a:pt x="51" y="114"/>
                </a:lnTo>
                <a:lnTo>
                  <a:pt x="49" y="112"/>
                </a:lnTo>
                <a:lnTo>
                  <a:pt x="48" y="112"/>
                </a:lnTo>
                <a:lnTo>
                  <a:pt x="46" y="109"/>
                </a:lnTo>
                <a:lnTo>
                  <a:pt x="44" y="107"/>
                </a:lnTo>
                <a:lnTo>
                  <a:pt x="44" y="107"/>
                </a:lnTo>
                <a:lnTo>
                  <a:pt x="46" y="103"/>
                </a:lnTo>
                <a:lnTo>
                  <a:pt x="48" y="101"/>
                </a:lnTo>
                <a:lnTo>
                  <a:pt x="49" y="100"/>
                </a:lnTo>
                <a:lnTo>
                  <a:pt x="51" y="100"/>
                </a:lnTo>
                <a:lnTo>
                  <a:pt x="51" y="100"/>
                </a:lnTo>
                <a:close/>
                <a:moveTo>
                  <a:pt x="218" y="154"/>
                </a:moveTo>
                <a:lnTo>
                  <a:pt x="218" y="154"/>
                </a:lnTo>
                <a:lnTo>
                  <a:pt x="218" y="156"/>
                </a:lnTo>
                <a:lnTo>
                  <a:pt x="216" y="160"/>
                </a:lnTo>
                <a:lnTo>
                  <a:pt x="214" y="161"/>
                </a:lnTo>
                <a:lnTo>
                  <a:pt x="211" y="161"/>
                </a:lnTo>
                <a:lnTo>
                  <a:pt x="51" y="161"/>
                </a:lnTo>
                <a:lnTo>
                  <a:pt x="51" y="161"/>
                </a:lnTo>
                <a:lnTo>
                  <a:pt x="49" y="161"/>
                </a:lnTo>
                <a:lnTo>
                  <a:pt x="48" y="160"/>
                </a:lnTo>
                <a:lnTo>
                  <a:pt x="46" y="156"/>
                </a:lnTo>
                <a:lnTo>
                  <a:pt x="44" y="154"/>
                </a:lnTo>
                <a:lnTo>
                  <a:pt x="44" y="154"/>
                </a:lnTo>
                <a:lnTo>
                  <a:pt x="46" y="150"/>
                </a:lnTo>
                <a:lnTo>
                  <a:pt x="48" y="149"/>
                </a:lnTo>
                <a:lnTo>
                  <a:pt x="49" y="147"/>
                </a:lnTo>
                <a:lnTo>
                  <a:pt x="51" y="147"/>
                </a:lnTo>
                <a:lnTo>
                  <a:pt x="211" y="147"/>
                </a:lnTo>
                <a:lnTo>
                  <a:pt x="211" y="147"/>
                </a:lnTo>
                <a:lnTo>
                  <a:pt x="214" y="147"/>
                </a:lnTo>
                <a:lnTo>
                  <a:pt x="216" y="149"/>
                </a:lnTo>
                <a:lnTo>
                  <a:pt x="218" y="150"/>
                </a:lnTo>
                <a:lnTo>
                  <a:pt x="218" y="154"/>
                </a:lnTo>
                <a:lnTo>
                  <a:pt x="218" y="154"/>
                </a:lnTo>
                <a:close/>
                <a:moveTo>
                  <a:pt x="218" y="199"/>
                </a:moveTo>
                <a:lnTo>
                  <a:pt x="218" y="199"/>
                </a:lnTo>
                <a:lnTo>
                  <a:pt x="218" y="203"/>
                </a:lnTo>
                <a:lnTo>
                  <a:pt x="216" y="205"/>
                </a:lnTo>
                <a:lnTo>
                  <a:pt x="214" y="207"/>
                </a:lnTo>
                <a:lnTo>
                  <a:pt x="211" y="207"/>
                </a:lnTo>
                <a:lnTo>
                  <a:pt x="51" y="207"/>
                </a:lnTo>
                <a:lnTo>
                  <a:pt x="51" y="207"/>
                </a:lnTo>
                <a:lnTo>
                  <a:pt x="49" y="207"/>
                </a:lnTo>
                <a:lnTo>
                  <a:pt x="48" y="205"/>
                </a:lnTo>
                <a:lnTo>
                  <a:pt x="46" y="203"/>
                </a:lnTo>
                <a:lnTo>
                  <a:pt x="44" y="199"/>
                </a:lnTo>
                <a:lnTo>
                  <a:pt x="44" y="199"/>
                </a:lnTo>
                <a:lnTo>
                  <a:pt x="46" y="198"/>
                </a:lnTo>
                <a:lnTo>
                  <a:pt x="48" y="194"/>
                </a:lnTo>
                <a:lnTo>
                  <a:pt x="49" y="194"/>
                </a:lnTo>
                <a:lnTo>
                  <a:pt x="51" y="192"/>
                </a:lnTo>
                <a:lnTo>
                  <a:pt x="211" y="192"/>
                </a:lnTo>
                <a:lnTo>
                  <a:pt x="211" y="192"/>
                </a:lnTo>
                <a:lnTo>
                  <a:pt x="214" y="194"/>
                </a:lnTo>
                <a:lnTo>
                  <a:pt x="216" y="194"/>
                </a:lnTo>
                <a:lnTo>
                  <a:pt x="218" y="198"/>
                </a:lnTo>
                <a:lnTo>
                  <a:pt x="218" y="199"/>
                </a:lnTo>
                <a:lnTo>
                  <a:pt x="218" y="199"/>
                </a:lnTo>
                <a:close/>
                <a:moveTo>
                  <a:pt x="218" y="247"/>
                </a:moveTo>
                <a:lnTo>
                  <a:pt x="218" y="247"/>
                </a:lnTo>
                <a:lnTo>
                  <a:pt x="218" y="248"/>
                </a:lnTo>
                <a:lnTo>
                  <a:pt x="216" y="252"/>
                </a:lnTo>
                <a:lnTo>
                  <a:pt x="214" y="252"/>
                </a:lnTo>
                <a:lnTo>
                  <a:pt x="211" y="254"/>
                </a:lnTo>
                <a:lnTo>
                  <a:pt x="51" y="254"/>
                </a:lnTo>
                <a:lnTo>
                  <a:pt x="51" y="254"/>
                </a:lnTo>
                <a:lnTo>
                  <a:pt x="49" y="252"/>
                </a:lnTo>
                <a:lnTo>
                  <a:pt x="48" y="252"/>
                </a:lnTo>
                <a:lnTo>
                  <a:pt x="46" y="248"/>
                </a:lnTo>
                <a:lnTo>
                  <a:pt x="44" y="247"/>
                </a:lnTo>
                <a:lnTo>
                  <a:pt x="44" y="247"/>
                </a:lnTo>
                <a:lnTo>
                  <a:pt x="46" y="243"/>
                </a:lnTo>
                <a:lnTo>
                  <a:pt x="48" y="241"/>
                </a:lnTo>
                <a:lnTo>
                  <a:pt x="49" y="239"/>
                </a:lnTo>
                <a:lnTo>
                  <a:pt x="51" y="239"/>
                </a:lnTo>
                <a:lnTo>
                  <a:pt x="211" y="239"/>
                </a:lnTo>
                <a:lnTo>
                  <a:pt x="211" y="239"/>
                </a:lnTo>
                <a:lnTo>
                  <a:pt x="214" y="239"/>
                </a:lnTo>
                <a:lnTo>
                  <a:pt x="216" y="241"/>
                </a:lnTo>
                <a:lnTo>
                  <a:pt x="218" y="243"/>
                </a:lnTo>
                <a:lnTo>
                  <a:pt x="218" y="247"/>
                </a:lnTo>
                <a:lnTo>
                  <a:pt x="218" y="24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grpSp>
        <p:nvGrpSpPr>
          <p:cNvPr id="38" name="Group 37"/>
          <p:cNvGrpSpPr/>
          <p:nvPr/>
        </p:nvGrpSpPr>
        <p:grpSpPr>
          <a:xfrm>
            <a:off x="8055399" y="1603761"/>
            <a:ext cx="457199" cy="488068"/>
            <a:chOff x="9079439" y="89225"/>
            <a:chExt cx="457199" cy="488068"/>
          </a:xfrm>
          <a:solidFill>
            <a:schemeClr val="bg1"/>
          </a:solidFill>
        </p:grpSpPr>
        <p:sp>
          <p:nvSpPr>
            <p:cNvPr id="39" name="AutoShape 78"/>
            <p:cNvSpPr>
              <a:spLocks/>
            </p:cNvSpPr>
            <p:nvPr/>
          </p:nvSpPr>
          <p:spPr bwMode="auto">
            <a:xfrm>
              <a:off x="9079439" y="89225"/>
              <a:ext cx="457199" cy="48806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18900"/>
                  </a:moveTo>
                  <a:cubicBezTo>
                    <a:pt x="20160" y="19643"/>
                    <a:pt x="19513" y="20249"/>
                    <a:pt x="18720" y="20249"/>
                  </a:cubicBezTo>
                  <a:lnTo>
                    <a:pt x="2880" y="20249"/>
                  </a:lnTo>
                  <a:cubicBezTo>
                    <a:pt x="2086" y="20249"/>
                    <a:pt x="1440" y="19643"/>
                    <a:pt x="1440" y="18900"/>
                  </a:cubicBezTo>
                  <a:lnTo>
                    <a:pt x="1440" y="2700"/>
                  </a:lnTo>
                  <a:cubicBezTo>
                    <a:pt x="1440" y="1955"/>
                    <a:pt x="2086" y="1350"/>
                    <a:pt x="2880" y="1350"/>
                  </a:cubicBezTo>
                  <a:lnTo>
                    <a:pt x="18720" y="1350"/>
                  </a:lnTo>
                  <a:cubicBezTo>
                    <a:pt x="19513" y="1350"/>
                    <a:pt x="20160" y="1955"/>
                    <a:pt x="20160" y="2700"/>
                  </a:cubicBezTo>
                  <a:cubicBezTo>
                    <a:pt x="20160" y="2700"/>
                    <a:pt x="20160" y="18900"/>
                    <a:pt x="20160" y="18900"/>
                  </a:cubicBezTo>
                  <a:close/>
                  <a:moveTo>
                    <a:pt x="18720" y="0"/>
                  </a:moveTo>
                  <a:lnTo>
                    <a:pt x="2880" y="0"/>
                  </a:lnTo>
                  <a:cubicBezTo>
                    <a:pt x="1289" y="0"/>
                    <a:pt x="0" y="1208"/>
                    <a:pt x="0" y="2700"/>
                  </a:cubicBezTo>
                  <a:lnTo>
                    <a:pt x="0" y="18900"/>
                  </a:lnTo>
                  <a:cubicBezTo>
                    <a:pt x="0" y="20391"/>
                    <a:pt x="1289" y="21599"/>
                    <a:pt x="2880" y="21599"/>
                  </a:cubicBezTo>
                  <a:lnTo>
                    <a:pt x="18720" y="21599"/>
                  </a:lnTo>
                  <a:cubicBezTo>
                    <a:pt x="20310" y="21599"/>
                    <a:pt x="21599" y="20391"/>
                    <a:pt x="21599" y="18900"/>
                  </a:cubicBezTo>
                  <a:lnTo>
                    <a:pt x="21599" y="2700"/>
                  </a:lnTo>
                  <a:cubicBezTo>
                    <a:pt x="21599" y="1208"/>
                    <a:pt x="20310" y="0"/>
                    <a:pt x="1872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40" name="AutoShape 79"/>
            <p:cNvSpPr>
              <a:spLocks/>
            </p:cNvSpPr>
            <p:nvPr/>
          </p:nvSpPr>
          <p:spPr bwMode="auto">
            <a:xfrm>
              <a:off x="9140343" y="150127"/>
              <a:ext cx="335391" cy="30535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18" y="20519"/>
                  </a:moveTo>
                  <a:lnTo>
                    <a:pt x="14053" y="16248"/>
                  </a:lnTo>
                  <a:lnTo>
                    <a:pt x="16690" y="12959"/>
                  </a:lnTo>
                  <a:lnTo>
                    <a:pt x="20618" y="17689"/>
                  </a:lnTo>
                  <a:lnTo>
                    <a:pt x="20618" y="20519"/>
                  </a:lnTo>
                  <a:cubicBezTo>
                    <a:pt x="20618" y="20519"/>
                    <a:pt x="17418" y="20519"/>
                    <a:pt x="17418" y="20519"/>
                  </a:cubicBezTo>
                  <a:close/>
                  <a:moveTo>
                    <a:pt x="981" y="11446"/>
                  </a:moveTo>
                  <a:lnTo>
                    <a:pt x="4909" y="6479"/>
                  </a:lnTo>
                  <a:lnTo>
                    <a:pt x="12828" y="16353"/>
                  </a:lnTo>
                  <a:lnTo>
                    <a:pt x="13398" y="17064"/>
                  </a:lnTo>
                  <a:lnTo>
                    <a:pt x="16109" y="20519"/>
                  </a:lnTo>
                  <a:lnTo>
                    <a:pt x="981" y="20519"/>
                  </a:lnTo>
                  <a:cubicBezTo>
                    <a:pt x="981" y="20519"/>
                    <a:pt x="981" y="11446"/>
                    <a:pt x="981" y="11446"/>
                  </a:cubicBezTo>
                  <a:close/>
                  <a:moveTo>
                    <a:pt x="20618" y="1080"/>
                  </a:moveTo>
                  <a:lnTo>
                    <a:pt x="20618" y="16058"/>
                  </a:lnTo>
                  <a:lnTo>
                    <a:pt x="17427" y="12244"/>
                  </a:lnTo>
                  <a:cubicBezTo>
                    <a:pt x="17240" y="12012"/>
                    <a:pt x="16972" y="11879"/>
                    <a:pt x="16690" y="11879"/>
                  </a:cubicBezTo>
                  <a:cubicBezTo>
                    <a:pt x="16409" y="11879"/>
                    <a:pt x="16141" y="12012"/>
                    <a:pt x="15954" y="12244"/>
                  </a:cubicBezTo>
                  <a:lnTo>
                    <a:pt x="13399" y="15432"/>
                  </a:lnTo>
                  <a:lnTo>
                    <a:pt x="5645" y="5764"/>
                  </a:lnTo>
                  <a:cubicBezTo>
                    <a:pt x="5458" y="5532"/>
                    <a:pt x="5190" y="5400"/>
                    <a:pt x="4909" y="5400"/>
                  </a:cubicBezTo>
                  <a:cubicBezTo>
                    <a:pt x="4627" y="5400"/>
                    <a:pt x="4359" y="5532"/>
                    <a:pt x="4172" y="5764"/>
                  </a:cubicBezTo>
                  <a:lnTo>
                    <a:pt x="981" y="9812"/>
                  </a:lnTo>
                  <a:lnTo>
                    <a:pt x="981" y="1080"/>
                  </a:lnTo>
                  <a:cubicBezTo>
                    <a:pt x="981" y="1080"/>
                    <a:pt x="20618" y="1080"/>
                    <a:pt x="20618" y="1080"/>
                  </a:cubicBezTo>
                  <a:close/>
                  <a:moveTo>
                    <a:pt x="20618" y="0"/>
                  </a:moveTo>
                  <a:lnTo>
                    <a:pt x="981" y="0"/>
                  </a:lnTo>
                  <a:cubicBezTo>
                    <a:pt x="439" y="0"/>
                    <a:pt x="0" y="483"/>
                    <a:pt x="0" y="1080"/>
                  </a:cubicBezTo>
                  <a:lnTo>
                    <a:pt x="0" y="20519"/>
                  </a:lnTo>
                  <a:cubicBezTo>
                    <a:pt x="0" y="21116"/>
                    <a:pt x="439" y="21599"/>
                    <a:pt x="981" y="21599"/>
                  </a:cubicBezTo>
                  <a:lnTo>
                    <a:pt x="20618" y="21599"/>
                  </a:lnTo>
                  <a:cubicBezTo>
                    <a:pt x="21160" y="21599"/>
                    <a:pt x="21600" y="21116"/>
                    <a:pt x="21600" y="20519"/>
                  </a:cubicBezTo>
                  <a:lnTo>
                    <a:pt x="21600" y="1080"/>
                  </a:lnTo>
                  <a:cubicBezTo>
                    <a:pt x="21600" y="483"/>
                    <a:pt x="21160" y="0"/>
                    <a:pt x="20618"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41" name="AutoShape 80"/>
            <p:cNvSpPr>
              <a:spLocks/>
            </p:cNvSpPr>
            <p:nvPr/>
          </p:nvSpPr>
          <p:spPr bwMode="auto">
            <a:xfrm>
              <a:off x="9323052" y="196014"/>
              <a:ext cx="91773" cy="917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3600"/>
                  </a:moveTo>
                  <a:cubicBezTo>
                    <a:pt x="14769" y="3600"/>
                    <a:pt x="17999" y="6827"/>
                    <a:pt x="17999" y="10800"/>
                  </a:cubicBezTo>
                  <a:cubicBezTo>
                    <a:pt x="17999" y="14769"/>
                    <a:pt x="14769" y="18000"/>
                    <a:pt x="10800" y="18000"/>
                  </a:cubicBezTo>
                  <a:cubicBezTo>
                    <a:pt x="6830" y="18000"/>
                    <a:pt x="3600" y="14769"/>
                    <a:pt x="3600" y="10800"/>
                  </a:cubicBezTo>
                  <a:cubicBezTo>
                    <a:pt x="3600" y="6827"/>
                    <a:pt x="6830" y="3600"/>
                    <a:pt x="10800" y="3600"/>
                  </a:cubicBezTo>
                  <a:moveTo>
                    <a:pt x="10800" y="21599"/>
                  </a:moveTo>
                  <a:cubicBezTo>
                    <a:pt x="16766" y="21599"/>
                    <a:pt x="21600" y="16762"/>
                    <a:pt x="21600" y="10800"/>
                  </a:cubicBezTo>
                  <a:cubicBezTo>
                    <a:pt x="21600" y="4833"/>
                    <a:pt x="16766" y="0"/>
                    <a:pt x="10800" y="0"/>
                  </a:cubicBezTo>
                  <a:cubicBezTo>
                    <a:pt x="4833" y="0"/>
                    <a:pt x="0" y="4833"/>
                    <a:pt x="0" y="10800"/>
                  </a:cubicBezTo>
                  <a:cubicBezTo>
                    <a:pt x="0" y="16762"/>
                    <a:pt x="4833"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grpSp>
      <p:sp>
        <p:nvSpPr>
          <p:cNvPr id="42" name="TextBox 41">
            <a:extLst>
              <a:ext uri="{FF2B5EF4-FFF2-40B4-BE49-F238E27FC236}">
                <a16:creationId xmlns="" xmlns:a16="http://schemas.microsoft.com/office/drawing/2014/main" id="{BB34466A-3A0B-4B55-B44F-687FBDC1C876}"/>
              </a:ext>
            </a:extLst>
          </p:cNvPr>
          <p:cNvSpPr txBox="1"/>
          <p:nvPr/>
        </p:nvSpPr>
        <p:spPr>
          <a:xfrm>
            <a:off x="4736721" y="220698"/>
            <a:ext cx="2777876" cy="584775"/>
          </a:xfrm>
          <a:prstGeom prst="rect">
            <a:avLst/>
          </a:prstGeom>
          <a:noFill/>
        </p:spPr>
        <p:txBody>
          <a:bodyPr wrap="none" rtlCol="0">
            <a:spAutoFit/>
          </a:bodyPr>
          <a:lstStyle/>
          <a:p>
            <a:r>
              <a:rPr lang="en-US" sz="3200" b="1" dirty="0" smtClean="0">
                <a:solidFill>
                  <a:schemeClr val="bg1">
                    <a:lumMod val="65000"/>
                  </a:schemeClr>
                </a:solidFill>
              </a:rPr>
              <a:t>DAILY ACTIVITY</a:t>
            </a:r>
            <a:endParaRPr lang="pl-PL" sz="3200" b="1" dirty="0">
              <a:solidFill>
                <a:schemeClr val="bg1">
                  <a:lumMod val="65000"/>
                </a:schemeClr>
              </a:solidFill>
            </a:endParaRPr>
          </a:p>
        </p:txBody>
      </p:sp>
    </p:spTree>
    <p:extLst>
      <p:ext uri="{BB962C8B-B14F-4D97-AF65-F5344CB8AC3E}">
        <p14:creationId xmlns:p14="http://schemas.microsoft.com/office/powerpoint/2010/main" val="1066110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61000"/>
              </a:schemeClr>
            </a:gs>
            <a:gs pos="0">
              <a:schemeClr val="accent1">
                <a:lumMod val="45000"/>
                <a:lumOff val="55000"/>
              </a:schemeClr>
            </a:gs>
          </a:gsLst>
          <a:lin ang="8100000" scaled="1"/>
        </a:gradFill>
        <a:effectLst/>
      </p:bgPr>
    </p:bg>
    <p:spTree>
      <p:nvGrpSpPr>
        <p:cNvPr id="1" name=""/>
        <p:cNvGrpSpPr/>
        <p:nvPr/>
      </p:nvGrpSpPr>
      <p:grpSpPr>
        <a:xfrm>
          <a:off x="0" y="0"/>
          <a:ext cx="0" cy="0"/>
          <a:chOff x="0" y="0"/>
          <a:chExt cx="0" cy="0"/>
        </a:xfrm>
      </p:grpSpPr>
      <p:sp>
        <p:nvSpPr>
          <p:cNvPr id="4" name="Right Triangle 3"/>
          <p:cNvSpPr/>
          <p:nvPr/>
        </p:nvSpPr>
        <p:spPr>
          <a:xfrm rot="5400000">
            <a:off x="2667000" y="-2667000"/>
            <a:ext cx="6858000" cy="12192000"/>
          </a:xfrm>
          <a:custGeom>
            <a:avLst/>
            <a:gdLst>
              <a:gd name="connsiteX0" fmla="*/ 0 w 6858000"/>
              <a:gd name="connsiteY0" fmla="*/ 12192000 h 12192000"/>
              <a:gd name="connsiteX1" fmla="*/ 0 w 6858000"/>
              <a:gd name="connsiteY1" fmla="*/ 0 h 12192000"/>
              <a:gd name="connsiteX2" fmla="*/ 6858000 w 6858000"/>
              <a:gd name="connsiteY2" fmla="*/ 12192000 h 12192000"/>
              <a:gd name="connsiteX3" fmla="*/ 0 w 6858000"/>
              <a:gd name="connsiteY3" fmla="*/ 12192000 h 12192000"/>
              <a:gd name="connsiteX0" fmla="*/ 0 w 6858000"/>
              <a:gd name="connsiteY0" fmla="*/ 12192000 h 12192000"/>
              <a:gd name="connsiteX1" fmla="*/ 0 w 6858000"/>
              <a:gd name="connsiteY1" fmla="*/ 0 h 12192000"/>
              <a:gd name="connsiteX2" fmla="*/ 3257550 w 6858000"/>
              <a:gd name="connsiteY2" fmla="*/ 5715000 h 12192000"/>
              <a:gd name="connsiteX3" fmla="*/ 6858000 w 6858000"/>
              <a:gd name="connsiteY3" fmla="*/ 12192000 h 12192000"/>
              <a:gd name="connsiteX4" fmla="*/ 0 w 6858000"/>
              <a:gd name="connsiteY4" fmla="*/ 12192000 h 12192000"/>
              <a:gd name="connsiteX0" fmla="*/ 0 w 6858000"/>
              <a:gd name="connsiteY0" fmla="*/ 12192000 h 12192000"/>
              <a:gd name="connsiteX1" fmla="*/ 0 w 6858000"/>
              <a:gd name="connsiteY1" fmla="*/ 0 h 12192000"/>
              <a:gd name="connsiteX2" fmla="*/ 3257550 w 6858000"/>
              <a:gd name="connsiteY2" fmla="*/ 5715000 h 12192000"/>
              <a:gd name="connsiteX3" fmla="*/ 6858000 w 6858000"/>
              <a:gd name="connsiteY3" fmla="*/ 12192000 h 12192000"/>
              <a:gd name="connsiteX4" fmla="*/ 0 w 6858000"/>
              <a:gd name="connsiteY4" fmla="*/ 12192000 h 12192000"/>
              <a:gd name="connsiteX0" fmla="*/ 0 w 6858000"/>
              <a:gd name="connsiteY0" fmla="*/ 12192000 h 12192000"/>
              <a:gd name="connsiteX1" fmla="*/ 0 w 6858000"/>
              <a:gd name="connsiteY1" fmla="*/ 0 h 12192000"/>
              <a:gd name="connsiteX2" fmla="*/ 3257550 w 6858000"/>
              <a:gd name="connsiteY2" fmla="*/ 5715000 h 12192000"/>
              <a:gd name="connsiteX3" fmla="*/ 6858000 w 6858000"/>
              <a:gd name="connsiteY3" fmla="*/ 12192000 h 12192000"/>
              <a:gd name="connsiteX4" fmla="*/ 0 w 6858000"/>
              <a:gd name="connsiteY4" fmla="*/ 12192000 h 12192000"/>
              <a:gd name="connsiteX0" fmla="*/ 0 w 6858000"/>
              <a:gd name="connsiteY0" fmla="*/ 12192000 h 12192000"/>
              <a:gd name="connsiteX1" fmla="*/ 0 w 6858000"/>
              <a:gd name="connsiteY1" fmla="*/ 0 h 12192000"/>
              <a:gd name="connsiteX2" fmla="*/ 3257550 w 6858000"/>
              <a:gd name="connsiteY2" fmla="*/ 5715000 h 12192000"/>
              <a:gd name="connsiteX3" fmla="*/ 6858000 w 6858000"/>
              <a:gd name="connsiteY3" fmla="*/ 12192000 h 12192000"/>
              <a:gd name="connsiteX4" fmla="*/ 0 w 6858000"/>
              <a:gd name="connsiteY4" fmla="*/ 12192000 h 12192000"/>
              <a:gd name="connsiteX0" fmla="*/ 0 w 6858000"/>
              <a:gd name="connsiteY0" fmla="*/ 12192000 h 12192000"/>
              <a:gd name="connsiteX1" fmla="*/ 0 w 6858000"/>
              <a:gd name="connsiteY1" fmla="*/ 0 h 12192000"/>
              <a:gd name="connsiteX2" fmla="*/ 3257550 w 6858000"/>
              <a:gd name="connsiteY2" fmla="*/ 5715000 h 12192000"/>
              <a:gd name="connsiteX3" fmla="*/ 6858000 w 6858000"/>
              <a:gd name="connsiteY3" fmla="*/ 12192000 h 12192000"/>
              <a:gd name="connsiteX4" fmla="*/ 0 w 6858000"/>
              <a:gd name="connsiteY4" fmla="*/ 12192000 h 12192000"/>
              <a:gd name="connsiteX0" fmla="*/ 0 w 6858000"/>
              <a:gd name="connsiteY0" fmla="*/ 12192000 h 12192000"/>
              <a:gd name="connsiteX1" fmla="*/ 0 w 6858000"/>
              <a:gd name="connsiteY1" fmla="*/ 0 h 12192000"/>
              <a:gd name="connsiteX2" fmla="*/ 3257550 w 6858000"/>
              <a:gd name="connsiteY2" fmla="*/ 5715000 h 12192000"/>
              <a:gd name="connsiteX3" fmla="*/ 6858000 w 6858000"/>
              <a:gd name="connsiteY3" fmla="*/ 12192000 h 12192000"/>
              <a:gd name="connsiteX4" fmla="*/ 0 w 6858000"/>
              <a:gd name="connsiteY4" fmla="*/ 12192000 h 121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0" h="12192000">
                <a:moveTo>
                  <a:pt x="0" y="12192000"/>
                </a:moveTo>
                <a:lnTo>
                  <a:pt x="0" y="0"/>
                </a:lnTo>
                <a:cubicBezTo>
                  <a:pt x="1790700" y="2552700"/>
                  <a:pt x="1428750" y="1733550"/>
                  <a:pt x="3257550" y="5715000"/>
                </a:cubicBezTo>
                <a:cubicBezTo>
                  <a:pt x="5734050" y="11550650"/>
                  <a:pt x="4953000" y="9251950"/>
                  <a:pt x="6858000" y="12192000"/>
                </a:cubicBezTo>
                <a:lnTo>
                  <a:pt x="0" y="12192000"/>
                </a:lnTo>
                <a:close/>
              </a:path>
            </a:pathLst>
          </a:custGeom>
          <a:solidFill>
            <a:srgbClr val="2C3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461077" y="1874078"/>
            <a:ext cx="4243187" cy="5830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Step 3</a:t>
            </a:r>
          </a:p>
        </p:txBody>
      </p:sp>
      <p:sp>
        <p:nvSpPr>
          <p:cNvPr id="6" name="Subtitle 2"/>
          <p:cNvSpPr txBox="1">
            <a:spLocks/>
          </p:cNvSpPr>
          <p:nvPr/>
        </p:nvSpPr>
        <p:spPr>
          <a:xfrm>
            <a:off x="1989397" y="2448341"/>
            <a:ext cx="3457692" cy="5655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smtClean="0">
                <a:solidFill>
                  <a:srgbClr val="629AB8"/>
                </a:solidFill>
                <a:latin typeface="Open Sans" panose="020B0606030504020204" pitchFamily="34" charset="0"/>
                <a:ea typeface="Open Sans" panose="020B0606030504020204" pitchFamily="34" charset="0"/>
                <a:cs typeface="Open Sans" panose="020B0606030504020204" pitchFamily="34" charset="0"/>
              </a:rPr>
              <a:t>The predicted intent will be matched with given set of answers in </a:t>
            </a:r>
            <a:r>
              <a:rPr lang="en-US" sz="1600" dirty="0" err="1" smtClean="0">
                <a:solidFill>
                  <a:srgbClr val="629AB8"/>
                </a:solidFill>
                <a:latin typeface="Open Sans" panose="020B0606030504020204" pitchFamily="34" charset="0"/>
                <a:ea typeface="Open Sans" panose="020B0606030504020204" pitchFamily="34" charset="0"/>
                <a:cs typeface="Open Sans" panose="020B0606030504020204" pitchFamily="34" charset="0"/>
              </a:rPr>
              <a:t>output.json</a:t>
            </a:r>
            <a:endParaRPr lang="en-US" sz="1600" dirty="0">
              <a:solidFill>
                <a:srgbClr val="629AB8"/>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Title 1"/>
          <p:cNvSpPr txBox="1">
            <a:spLocks/>
          </p:cNvSpPr>
          <p:nvPr/>
        </p:nvSpPr>
        <p:spPr>
          <a:xfrm>
            <a:off x="6204527" y="356428"/>
            <a:ext cx="4243187" cy="5830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Step 1</a:t>
            </a:r>
          </a:p>
        </p:txBody>
      </p:sp>
      <p:sp>
        <p:nvSpPr>
          <p:cNvPr id="8" name="Subtitle 2"/>
          <p:cNvSpPr txBox="1">
            <a:spLocks/>
          </p:cNvSpPr>
          <p:nvPr/>
        </p:nvSpPr>
        <p:spPr>
          <a:xfrm>
            <a:off x="6204527" y="854403"/>
            <a:ext cx="3511665" cy="5655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solidFill>
                  <a:srgbClr val="629AB8"/>
                </a:solidFill>
                <a:latin typeface="Open Sans" panose="020B0606030504020204" pitchFamily="34" charset="0"/>
                <a:ea typeface="Open Sans" panose="020B0606030504020204" pitchFamily="34" charset="0"/>
                <a:cs typeface="Open Sans" panose="020B0606030504020204" pitchFamily="34" charset="0"/>
              </a:rPr>
              <a:t>C</a:t>
            </a:r>
            <a:r>
              <a:rPr lang="en-US" sz="1800" dirty="0" smtClean="0">
                <a:solidFill>
                  <a:srgbClr val="629AB8"/>
                </a:solidFill>
                <a:latin typeface="Open Sans" panose="020B0606030504020204" pitchFamily="34" charset="0"/>
                <a:ea typeface="Open Sans" panose="020B0606030504020204" pitchFamily="34" charset="0"/>
                <a:cs typeface="Open Sans" panose="020B0606030504020204" pitchFamily="34" charset="0"/>
              </a:rPr>
              <a:t>hat </a:t>
            </a:r>
            <a:r>
              <a:rPr lang="en-US" sz="1800" dirty="0">
                <a:solidFill>
                  <a:srgbClr val="629AB8"/>
                </a:solidFill>
                <a:latin typeface="Open Sans" panose="020B0606030504020204" pitchFamily="34" charset="0"/>
                <a:ea typeface="Open Sans" panose="020B0606030504020204" pitchFamily="34" charset="0"/>
                <a:cs typeface="Open Sans" panose="020B0606030504020204" pitchFamily="34" charset="0"/>
              </a:rPr>
              <a:t>with </a:t>
            </a:r>
            <a:r>
              <a:rPr lang="en-US" sz="1800" dirty="0" err="1" smtClean="0">
                <a:solidFill>
                  <a:srgbClr val="629AB8"/>
                </a:solidFill>
                <a:latin typeface="Open Sans" panose="020B0606030504020204" pitchFamily="34" charset="0"/>
                <a:ea typeface="Open Sans" panose="020B0606030504020204" pitchFamily="34" charset="0"/>
                <a:cs typeface="Open Sans" panose="020B0606030504020204" pitchFamily="34" charset="0"/>
              </a:rPr>
              <a:t>VITFAQAssist</a:t>
            </a:r>
            <a:r>
              <a:rPr lang="en-US" sz="1800" dirty="0" smtClean="0">
                <a:solidFill>
                  <a:srgbClr val="629AB8"/>
                </a:solidFill>
                <a:latin typeface="Open Sans" panose="020B0606030504020204" pitchFamily="34" charset="0"/>
                <a:ea typeface="Open Sans" panose="020B0606030504020204" pitchFamily="34" charset="0"/>
                <a:cs typeface="Open Sans" panose="020B0606030504020204" pitchFamily="34" charset="0"/>
              </a:rPr>
              <a:t> Bot</a:t>
            </a:r>
            <a:r>
              <a:rPr lang="en-US" sz="1800" dirty="0">
                <a:solidFill>
                  <a:srgbClr val="629AB8"/>
                </a:solidFill>
                <a:latin typeface="Open Sans" panose="020B0606030504020204" pitchFamily="34" charset="0"/>
                <a:ea typeface="Open Sans" panose="020B0606030504020204" pitchFamily="34" charset="0"/>
                <a:cs typeface="Open Sans" panose="020B0606030504020204" pitchFamily="34" charset="0"/>
              </a:rPr>
              <a:t/>
            </a:r>
            <a:br>
              <a:rPr lang="en-US" sz="1800" dirty="0">
                <a:solidFill>
                  <a:srgbClr val="629AB8"/>
                </a:solidFill>
                <a:latin typeface="Open Sans" panose="020B0606030504020204" pitchFamily="34" charset="0"/>
                <a:ea typeface="Open Sans" panose="020B0606030504020204" pitchFamily="34" charset="0"/>
                <a:cs typeface="Open Sans" panose="020B0606030504020204" pitchFamily="34" charset="0"/>
              </a:rPr>
            </a:br>
            <a:r>
              <a:rPr lang="en-US" sz="1800" dirty="0">
                <a:solidFill>
                  <a:srgbClr val="629AB8"/>
                </a:solidFill>
                <a:latin typeface="Open Sans" panose="020B0606030504020204" pitchFamily="34" charset="0"/>
                <a:ea typeface="Open Sans" panose="020B0606030504020204" pitchFamily="34" charset="0"/>
                <a:cs typeface="Open Sans" panose="020B0606030504020204" pitchFamily="34" charset="0"/>
              </a:rPr>
              <a:t>sharing </a:t>
            </a:r>
            <a:r>
              <a:rPr lang="en-US" sz="1800" dirty="0" smtClean="0">
                <a:solidFill>
                  <a:srgbClr val="629AB8"/>
                </a:solidFill>
                <a:latin typeface="Open Sans" panose="020B0606030504020204" pitchFamily="34" charset="0"/>
                <a:ea typeface="Open Sans" panose="020B0606030504020204" pitchFamily="34" charset="0"/>
                <a:cs typeface="Open Sans" panose="020B0606030504020204" pitchFamily="34" charset="0"/>
              </a:rPr>
              <a:t>your query.</a:t>
            </a:r>
            <a:endParaRPr lang="en-US" sz="1800" dirty="0">
              <a:solidFill>
                <a:srgbClr val="629AB8"/>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itle 1"/>
          <p:cNvSpPr txBox="1">
            <a:spLocks/>
          </p:cNvSpPr>
          <p:nvPr/>
        </p:nvSpPr>
        <p:spPr>
          <a:xfrm>
            <a:off x="1852813" y="5275241"/>
            <a:ext cx="4243187" cy="5830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chemeClr val="accent4">
                    <a:lumMod val="50000"/>
                  </a:schemeClr>
                </a:solidFill>
                <a:latin typeface="Open Sans" panose="020B0606030504020204" pitchFamily="34" charset="0"/>
                <a:ea typeface="Open Sans" panose="020B0606030504020204" pitchFamily="34" charset="0"/>
                <a:cs typeface="Open Sans" panose="020B0606030504020204" pitchFamily="34" charset="0"/>
              </a:rPr>
              <a:t>Step 4</a:t>
            </a:r>
          </a:p>
        </p:txBody>
      </p:sp>
      <p:sp>
        <p:nvSpPr>
          <p:cNvPr id="10" name="Subtitle 2"/>
          <p:cNvSpPr txBox="1">
            <a:spLocks/>
          </p:cNvSpPr>
          <p:nvPr/>
        </p:nvSpPr>
        <p:spPr>
          <a:xfrm>
            <a:off x="2553626" y="5852928"/>
            <a:ext cx="3186545" cy="5655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smtClean="0">
                <a:solidFill>
                  <a:schemeClr val="accent5">
                    <a:lumMod val="75000"/>
                  </a:schemeClr>
                </a:solidFill>
                <a:latin typeface="Open Sans" panose="020B0606030504020204" pitchFamily="34" charset="0"/>
                <a:ea typeface="Open Sans" panose="020B0606030504020204" pitchFamily="34" charset="0"/>
                <a:cs typeface="Open Sans" panose="020B0606030504020204" pitchFamily="34" charset="0"/>
              </a:rPr>
              <a:t>One of the output for the intent will be chosen and will be sent as reply to the user query</a:t>
            </a:r>
            <a:endParaRPr lang="en-US" sz="1600" dirty="0">
              <a:solidFill>
                <a:schemeClr val="accent5">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itle 1"/>
          <p:cNvSpPr txBox="1">
            <a:spLocks/>
          </p:cNvSpPr>
          <p:nvPr/>
        </p:nvSpPr>
        <p:spPr>
          <a:xfrm>
            <a:off x="6576086" y="3170513"/>
            <a:ext cx="4243187" cy="5830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chemeClr val="accent4">
                    <a:lumMod val="50000"/>
                  </a:schemeClr>
                </a:solidFill>
                <a:latin typeface="Open Sans" panose="020B0606030504020204" pitchFamily="34" charset="0"/>
                <a:ea typeface="Open Sans" panose="020B0606030504020204" pitchFamily="34" charset="0"/>
                <a:cs typeface="Open Sans" panose="020B0606030504020204" pitchFamily="34" charset="0"/>
              </a:rPr>
              <a:t>Step 2</a:t>
            </a:r>
          </a:p>
        </p:txBody>
      </p:sp>
      <p:sp>
        <p:nvSpPr>
          <p:cNvPr id="12" name="Subtitle 2"/>
          <p:cNvSpPr txBox="1">
            <a:spLocks/>
          </p:cNvSpPr>
          <p:nvPr/>
        </p:nvSpPr>
        <p:spPr>
          <a:xfrm>
            <a:off x="6914285" y="3782617"/>
            <a:ext cx="3762352" cy="5655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smtClean="0">
                <a:solidFill>
                  <a:schemeClr val="accent5">
                    <a:lumMod val="75000"/>
                  </a:schemeClr>
                </a:solidFill>
                <a:latin typeface="Open Sans" panose="020B0606030504020204" pitchFamily="34" charset="0"/>
                <a:ea typeface="Open Sans" panose="020B0606030504020204" pitchFamily="34" charset="0"/>
                <a:cs typeface="Open Sans" panose="020B0606030504020204" pitchFamily="34" charset="0"/>
              </a:rPr>
              <a:t>Automated bot will tokenize the user-input and predict the intent using </a:t>
            </a:r>
            <a:r>
              <a:rPr lang="en-US" sz="1600" dirty="0" err="1" smtClean="0">
                <a:solidFill>
                  <a:schemeClr val="accent5">
                    <a:lumMod val="75000"/>
                  </a:schemeClr>
                </a:solidFill>
                <a:latin typeface="Open Sans" panose="020B0606030504020204" pitchFamily="34" charset="0"/>
                <a:ea typeface="Open Sans" panose="020B0606030504020204" pitchFamily="34" charset="0"/>
                <a:cs typeface="Open Sans" panose="020B0606030504020204" pitchFamily="34" charset="0"/>
              </a:rPr>
              <a:t>pytorch</a:t>
            </a:r>
            <a:r>
              <a:rPr lang="en-US" sz="1600" dirty="0">
                <a:solidFill>
                  <a:schemeClr val="accent5">
                    <a:lumMod val="7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dirty="0" smtClean="0">
                <a:solidFill>
                  <a:schemeClr val="accent5">
                    <a:lumMod val="75000"/>
                  </a:schemeClr>
                </a:solidFill>
                <a:latin typeface="Open Sans" panose="020B0606030504020204" pitchFamily="34" charset="0"/>
                <a:ea typeface="Open Sans" panose="020B0606030504020204" pitchFamily="34" charset="0"/>
                <a:cs typeface="Open Sans" panose="020B0606030504020204" pitchFamily="34" charset="0"/>
              </a:rPr>
              <a:t>&amp; </a:t>
            </a:r>
            <a:r>
              <a:rPr lang="en-US" sz="1600" dirty="0" err="1" smtClean="0">
                <a:solidFill>
                  <a:schemeClr val="accent5">
                    <a:lumMod val="75000"/>
                  </a:schemeClr>
                </a:solidFill>
                <a:latin typeface="Open Sans" panose="020B0606030504020204" pitchFamily="34" charset="0"/>
                <a:ea typeface="Open Sans" panose="020B0606030504020204" pitchFamily="34" charset="0"/>
                <a:cs typeface="Open Sans" panose="020B0606030504020204" pitchFamily="34" charset="0"/>
              </a:rPr>
              <a:t>tensorflow</a:t>
            </a:r>
            <a:r>
              <a:rPr lang="en-US" sz="1600" dirty="0" smtClean="0">
                <a:solidFill>
                  <a:schemeClr val="accent5">
                    <a:lumMod val="75000"/>
                  </a:schemeClr>
                </a:solidFill>
                <a:latin typeface="Open Sans" panose="020B0606030504020204" pitchFamily="34" charset="0"/>
                <a:ea typeface="Open Sans" panose="020B0606030504020204" pitchFamily="34" charset="0"/>
                <a:cs typeface="Open Sans" panose="020B0606030504020204" pitchFamily="34" charset="0"/>
              </a:rPr>
              <a:t>.</a:t>
            </a:r>
            <a:endParaRPr lang="en-US" sz="1600" dirty="0">
              <a:solidFill>
                <a:schemeClr val="accent5">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8" name="Group 17"/>
          <p:cNvGrpSpPr/>
          <p:nvPr/>
        </p:nvGrpSpPr>
        <p:grpSpPr>
          <a:xfrm>
            <a:off x="9524018" y="941245"/>
            <a:ext cx="1049714" cy="1049714"/>
            <a:chOff x="9524018" y="941245"/>
            <a:chExt cx="1049714" cy="1049714"/>
          </a:xfrm>
        </p:grpSpPr>
        <p:sp>
          <p:nvSpPr>
            <p:cNvPr id="16" name="Oval 15"/>
            <p:cNvSpPr/>
            <p:nvPr/>
          </p:nvSpPr>
          <p:spPr>
            <a:xfrm>
              <a:off x="9524018" y="941245"/>
              <a:ext cx="1049714" cy="1049714"/>
            </a:xfrm>
            <a:prstGeom prst="ellipse">
              <a:avLst/>
            </a:prstGeom>
            <a:solidFill>
              <a:schemeClr val="bg1"/>
            </a:solidFill>
            <a:ln w="38100">
              <a:solidFill>
                <a:srgbClr val="2C3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9768846" y="1184630"/>
              <a:ext cx="571494" cy="571494"/>
              <a:chOff x="4117831" y="1071199"/>
              <a:chExt cx="488067" cy="488067"/>
            </a:xfrm>
            <a:solidFill>
              <a:srgbClr val="2C3440"/>
            </a:solidFill>
          </p:grpSpPr>
          <p:sp>
            <p:nvSpPr>
              <p:cNvPr id="22" name="AutoShape 123"/>
              <p:cNvSpPr>
                <a:spLocks/>
              </p:cNvSpPr>
              <p:nvPr/>
            </p:nvSpPr>
            <p:spPr bwMode="auto">
              <a:xfrm>
                <a:off x="4117831"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23" name="AutoShape 124"/>
              <p:cNvSpPr>
                <a:spLocks/>
              </p:cNvSpPr>
              <p:nvPr/>
            </p:nvSpPr>
            <p:spPr bwMode="auto">
              <a:xfrm>
                <a:off x="4255492" y="1208025"/>
                <a:ext cx="213581" cy="2135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24" name="AutoShape 125"/>
              <p:cNvSpPr>
                <a:spLocks/>
              </p:cNvSpPr>
              <p:nvPr/>
            </p:nvSpPr>
            <p:spPr bwMode="auto">
              <a:xfrm>
                <a:off x="4300545" y="1253911"/>
                <a:ext cx="122643" cy="12264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grpSp>
      </p:grpSp>
      <p:grpSp>
        <p:nvGrpSpPr>
          <p:cNvPr id="17" name="Group 16"/>
          <p:cNvGrpSpPr/>
          <p:nvPr/>
        </p:nvGrpSpPr>
        <p:grpSpPr>
          <a:xfrm>
            <a:off x="6944822" y="2252698"/>
            <a:ext cx="1049714" cy="1049714"/>
            <a:chOff x="6944822" y="2252698"/>
            <a:chExt cx="1049714" cy="1049714"/>
          </a:xfrm>
        </p:grpSpPr>
        <p:sp>
          <p:nvSpPr>
            <p:cNvPr id="15" name="Oval 14"/>
            <p:cNvSpPr/>
            <p:nvPr/>
          </p:nvSpPr>
          <p:spPr>
            <a:xfrm>
              <a:off x="6944822" y="2252698"/>
              <a:ext cx="1049714" cy="1049714"/>
            </a:xfrm>
            <a:prstGeom prst="ellipse">
              <a:avLst/>
            </a:prstGeom>
            <a:solidFill>
              <a:schemeClr val="bg1"/>
            </a:solidFill>
            <a:ln w="38100">
              <a:solidFill>
                <a:srgbClr val="2C3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p:cNvGrpSpPr/>
            <p:nvPr/>
          </p:nvGrpSpPr>
          <p:grpSpPr>
            <a:xfrm>
              <a:off x="7192113" y="2506981"/>
              <a:ext cx="565874" cy="566840"/>
              <a:chOff x="9064419" y="3019297"/>
              <a:chExt cx="488068" cy="488901"/>
            </a:xfrm>
            <a:solidFill>
              <a:srgbClr val="2C3440"/>
            </a:solidFill>
          </p:grpSpPr>
          <p:sp>
            <p:nvSpPr>
              <p:cNvPr id="26" name="AutoShape 7"/>
              <p:cNvSpPr>
                <a:spLocks/>
              </p:cNvSpPr>
              <p:nvPr/>
            </p:nvSpPr>
            <p:spPr bwMode="auto">
              <a:xfrm>
                <a:off x="9064419" y="3019297"/>
                <a:ext cx="488068" cy="488901"/>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27" name="AutoShape 8"/>
              <p:cNvSpPr>
                <a:spLocks/>
              </p:cNvSpPr>
              <p:nvPr/>
            </p:nvSpPr>
            <p:spPr bwMode="auto">
              <a:xfrm>
                <a:off x="9277999" y="3232880"/>
                <a:ext cx="60904" cy="6090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28" name="AutoShape 9"/>
              <p:cNvSpPr>
                <a:spLocks/>
              </p:cNvSpPr>
              <p:nvPr/>
            </p:nvSpPr>
            <p:spPr bwMode="auto">
              <a:xfrm>
                <a:off x="9216261" y="3171975"/>
                <a:ext cx="183547" cy="183547"/>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29" name="AutoShape 10"/>
              <p:cNvSpPr>
                <a:spLocks/>
              </p:cNvSpPr>
              <p:nvPr/>
            </p:nvSpPr>
            <p:spPr bwMode="auto">
              <a:xfrm>
                <a:off x="9338907" y="3293783"/>
                <a:ext cx="75921" cy="78424"/>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30" name="AutoShape 11"/>
              <p:cNvSpPr>
                <a:spLocks/>
              </p:cNvSpPr>
              <p:nvPr/>
            </p:nvSpPr>
            <p:spPr bwMode="auto">
              <a:xfrm>
                <a:off x="9368938" y="3324654"/>
                <a:ext cx="109293" cy="111796"/>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31" name="AutoShape 12"/>
              <p:cNvSpPr>
                <a:spLocks/>
              </p:cNvSpPr>
              <p:nvPr/>
            </p:nvSpPr>
            <p:spPr bwMode="auto">
              <a:xfrm>
                <a:off x="9353921" y="3309636"/>
                <a:ext cx="92608" cy="94276"/>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32" name="AutoShape 13"/>
              <p:cNvSpPr>
                <a:spLocks/>
              </p:cNvSpPr>
              <p:nvPr/>
            </p:nvSpPr>
            <p:spPr bwMode="auto">
              <a:xfrm>
                <a:off x="9201247" y="3156958"/>
                <a:ext cx="76756" cy="7758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33" name="AutoShape 14"/>
              <p:cNvSpPr>
                <a:spLocks/>
              </p:cNvSpPr>
              <p:nvPr/>
            </p:nvSpPr>
            <p:spPr bwMode="auto">
              <a:xfrm>
                <a:off x="9140340" y="3096052"/>
                <a:ext cx="109293" cy="110963"/>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34" name="AutoShape 15"/>
              <p:cNvSpPr>
                <a:spLocks/>
              </p:cNvSpPr>
              <p:nvPr/>
            </p:nvSpPr>
            <p:spPr bwMode="auto">
              <a:xfrm>
                <a:off x="9171209" y="3126089"/>
                <a:ext cx="92608" cy="95111"/>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grpSp>
      </p:grpSp>
      <p:grpSp>
        <p:nvGrpSpPr>
          <p:cNvPr id="3" name="Group 2"/>
          <p:cNvGrpSpPr/>
          <p:nvPr/>
        </p:nvGrpSpPr>
        <p:grpSpPr>
          <a:xfrm>
            <a:off x="4397375" y="3257760"/>
            <a:ext cx="1049714" cy="1049714"/>
            <a:chOff x="4397375" y="3257760"/>
            <a:chExt cx="1049714" cy="1049714"/>
          </a:xfrm>
        </p:grpSpPr>
        <p:sp>
          <p:nvSpPr>
            <p:cNvPr id="14" name="Oval 13"/>
            <p:cNvSpPr/>
            <p:nvPr/>
          </p:nvSpPr>
          <p:spPr>
            <a:xfrm>
              <a:off x="4397375" y="3257760"/>
              <a:ext cx="1049714" cy="1049714"/>
            </a:xfrm>
            <a:prstGeom prst="ellipse">
              <a:avLst/>
            </a:prstGeom>
            <a:solidFill>
              <a:schemeClr val="bg1"/>
            </a:solidFill>
            <a:ln w="38100">
              <a:solidFill>
                <a:srgbClr val="2C3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p:cNvGrpSpPr/>
            <p:nvPr/>
          </p:nvGrpSpPr>
          <p:grpSpPr>
            <a:xfrm>
              <a:off x="4686456" y="3543733"/>
              <a:ext cx="488901" cy="488067"/>
              <a:chOff x="2164728" y="1071199"/>
              <a:chExt cx="488901" cy="488067"/>
            </a:xfrm>
            <a:solidFill>
              <a:srgbClr val="2C3440"/>
            </a:solidFill>
          </p:grpSpPr>
          <p:sp>
            <p:nvSpPr>
              <p:cNvPr id="36" name="AutoShape 128"/>
              <p:cNvSpPr>
                <a:spLocks/>
              </p:cNvSpPr>
              <p:nvPr/>
            </p:nvSpPr>
            <p:spPr bwMode="auto">
              <a:xfrm>
                <a:off x="2164728" y="1071199"/>
                <a:ext cx="488901"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37" name="AutoShape 129"/>
              <p:cNvSpPr>
                <a:spLocks/>
              </p:cNvSpPr>
              <p:nvPr/>
            </p:nvSpPr>
            <p:spPr bwMode="auto">
              <a:xfrm>
                <a:off x="2470082" y="1132103"/>
                <a:ext cx="121808" cy="121808"/>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grpSp>
      </p:grpSp>
      <p:grpSp>
        <p:nvGrpSpPr>
          <p:cNvPr id="2" name="Group 1"/>
          <p:cNvGrpSpPr/>
          <p:nvPr/>
        </p:nvGrpSpPr>
        <p:grpSpPr>
          <a:xfrm>
            <a:off x="2038350" y="4424333"/>
            <a:ext cx="1049714" cy="1049714"/>
            <a:chOff x="2038350" y="4424333"/>
            <a:chExt cx="1049714" cy="1049714"/>
          </a:xfrm>
        </p:grpSpPr>
        <p:sp>
          <p:nvSpPr>
            <p:cNvPr id="13" name="Oval 12"/>
            <p:cNvSpPr/>
            <p:nvPr/>
          </p:nvSpPr>
          <p:spPr>
            <a:xfrm>
              <a:off x="2038350" y="4424333"/>
              <a:ext cx="1049714" cy="1049714"/>
            </a:xfrm>
            <a:prstGeom prst="ellipse">
              <a:avLst/>
            </a:prstGeom>
            <a:solidFill>
              <a:schemeClr val="bg1"/>
            </a:solidFill>
            <a:ln w="38100">
              <a:solidFill>
                <a:srgbClr val="2C3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p:cNvGrpSpPr/>
            <p:nvPr/>
          </p:nvGrpSpPr>
          <p:grpSpPr>
            <a:xfrm>
              <a:off x="2368427" y="4692218"/>
              <a:ext cx="427164" cy="488067"/>
              <a:chOff x="9094456" y="1066192"/>
              <a:chExt cx="427164" cy="488067"/>
            </a:xfrm>
            <a:solidFill>
              <a:srgbClr val="2C3440"/>
            </a:solidFill>
          </p:grpSpPr>
          <p:sp>
            <p:nvSpPr>
              <p:cNvPr id="39" name="AutoShape 48"/>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40" name="AutoShape 49"/>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41" name="AutoShape 50"/>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42" name="AutoShape 51"/>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grpSp>
      </p:grpSp>
    </p:spTree>
    <p:extLst>
      <p:ext uri="{BB962C8B-B14F-4D97-AF65-F5344CB8AC3E}">
        <p14:creationId xmlns:p14="http://schemas.microsoft.com/office/powerpoint/2010/main" val="233320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childTnLst>
                                </p:cTn>
                              </p:par>
                              <p:par>
                                <p:cTn id="9" presetID="26" presetClass="emph" presetSubtype="0" fill="hold" nodeType="withEffect">
                                  <p:stCondLst>
                                    <p:cond delay="500"/>
                                  </p:stCondLst>
                                  <p:childTnLst>
                                    <p:animEffect transition="out" filter="fade">
                                      <p:cBhvr>
                                        <p:cTn id="10" dur="500" tmFilter="0, 0; .2, .5; .8, .5; 1, 0"/>
                                        <p:tgtEl>
                                          <p:spTgt spid="18"/>
                                        </p:tgtEl>
                                      </p:cBhvr>
                                    </p:animEffect>
                                    <p:animScale>
                                      <p:cBhvr>
                                        <p:cTn id="11" dur="250" autoRev="1" fill="hold"/>
                                        <p:tgtEl>
                                          <p:spTgt spid="18"/>
                                        </p:tgtEl>
                                      </p:cBhvr>
                                      <p:by x="105000" y="105000"/>
                                    </p:animScale>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par>
                                <p:cTn id="16" presetID="22" presetClass="entr" presetSubtype="2" fill="hold" grpId="0" nodeType="withEffect">
                                  <p:stCondLst>
                                    <p:cond delay="250"/>
                                  </p:stCondLst>
                                  <p:childTnLst>
                                    <p:set>
                                      <p:cBhvr>
                                        <p:cTn id="17" dur="1" fill="hold">
                                          <p:stCondLst>
                                            <p:cond delay="0"/>
                                          </p:stCondLst>
                                        </p:cTn>
                                        <p:tgtEl>
                                          <p:spTgt spid="8"/>
                                        </p:tgtEl>
                                        <p:attrNameLst>
                                          <p:attrName>style.visibility</p:attrName>
                                        </p:attrNameLst>
                                      </p:cBhvr>
                                      <p:to>
                                        <p:strVal val="visible"/>
                                      </p:to>
                                    </p:set>
                                    <p:animEffect transition="in" filter="wipe(right)">
                                      <p:cBhvr>
                                        <p:cTn id="18" dur="500"/>
                                        <p:tgtEl>
                                          <p:spTgt spid="8"/>
                                        </p:tgtEl>
                                      </p:cBhvr>
                                    </p:animEffect>
                                  </p:childTnLst>
                                </p:cTn>
                              </p:par>
                            </p:childTnLst>
                          </p:cTn>
                        </p:par>
                        <p:par>
                          <p:cTn id="19" fill="hold">
                            <p:stCondLst>
                              <p:cond delay="1750"/>
                            </p:stCondLst>
                            <p:childTnLst>
                              <p:par>
                                <p:cTn id="20" presetID="23" presetClass="entr" presetSubtype="16"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p:cTn id="22" dur="500" fill="hold"/>
                                        <p:tgtEl>
                                          <p:spTgt spid="17"/>
                                        </p:tgtEl>
                                        <p:attrNameLst>
                                          <p:attrName>ppt_w</p:attrName>
                                        </p:attrNameLst>
                                      </p:cBhvr>
                                      <p:tavLst>
                                        <p:tav tm="0">
                                          <p:val>
                                            <p:fltVal val="0"/>
                                          </p:val>
                                        </p:tav>
                                        <p:tav tm="100000">
                                          <p:val>
                                            <p:strVal val="#ppt_w"/>
                                          </p:val>
                                        </p:tav>
                                      </p:tavLst>
                                    </p:anim>
                                    <p:anim calcmode="lin" valueType="num">
                                      <p:cBhvr>
                                        <p:cTn id="23" dur="500" fill="hold"/>
                                        <p:tgtEl>
                                          <p:spTgt spid="17"/>
                                        </p:tgtEl>
                                        <p:attrNameLst>
                                          <p:attrName>ppt_h</p:attrName>
                                        </p:attrNameLst>
                                      </p:cBhvr>
                                      <p:tavLst>
                                        <p:tav tm="0">
                                          <p:val>
                                            <p:fltVal val="0"/>
                                          </p:val>
                                        </p:tav>
                                        <p:tav tm="100000">
                                          <p:val>
                                            <p:strVal val="#ppt_h"/>
                                          </p:val>
                                        </p:tav>
                                      </p:tavLst>
                                    </p:anim>
                                  </p:childTnLst>
                                </p:cTn>
                              </p:par>
                              <p:par>
                                <p:cTn id="24" presetID="26" presetClass="emph" presetSubtype="0" fill="hold" nodeType="withEffect">
                                  <p:stCondLst>
                                    <p:cond delay="500"/>
                                  </p:stCondLst>
                                  <p:childTnLst>
                                    <p:animEffect transition="out" filter="fade">
                                      <p:cBhvr>
                                        <p:cTn id="25" dur="500" tmFilter="0, 0; .2, .5; .8, .5; 1, 0"/>
                                        <p:tgtEl>
                                          <p:spTgt spid="17"/>
                                        </p:tgtEl>
                                      </p:cBhvr>
                                    </p:animEffect>
                                    <p:animScale>
                                      <p:cBhvr>
                                        <p:cTn id="26" dur="250" autoRev="1" fill="hold"/>
                                        <p:tgtEl>
                                          <p:spTgt spid="17"/>
                                        </p:tgtEl>
                                      </p:cBhvr>
                                      <p:by x="105000" y="105000"/>
                                    </p:animScale>
                                  </p:childTnLst>
                                </p:cTn>
                              </p:par>
                            </p:childTnLst>
                          </p:cTn>
                        </p:par>
                        <p:par>
                          <p:cTn id="27" fill="hold">
                            <p:stCondLst>
                              <p:cond delay="2750"/>
                            </p:stCondLst>
                            <p:childTnLst>
                              <p:par>
                                <p:cTn id="28" presetID="22" presetClass="entr" presetSubtype="8"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left)">
                                      <p:cBhvr>
                                        <p:cTn id="30" dur="500"/>
                                        <p:tgtEl>
                                          <p:spTgt spid="11"/>
                                        </p:tgtEl>
                                      </p:cBhvr>
                                    </p:animEffect>
                                  </p:childTnLst>
                                </p:cTn>
                              </p:par>
                              <p:par>
                                <p:cTn id="31" presetID="22" presetClass="entr" presetSubtype="2" fill="hold" grpId="0" nodeType="withEffect">
                                  <p:stCondLst>
                                    <p:cond delay="250"/>
                                  </p:stCondLst>
                                  <p:childTnLst>
                                    <p:set>
                                      <p:cBhvr>
                                        <p:cTn id="32" dur="1" fill="hold">
                                          <p:stCondLst>
                                            <p:cond delay="0"/>
                                          </p:stCondLst>
                                        </p:cTn>
                                        <p:tgtEl>
                                          <p:spTgt spid="12"/>
                                        </p:tgtEl>
                                        <p:attrNameLst>
                                          <p:attrName>style.visibility</p:attrName>
                                        </p:attrNameLst>
                                      </p:cBhvr>
                                      <p:to>
                                        <p:strVal val="visible"/>
                                      </p:to>
                                    </p:set>
                                    <p:animEffect transition="in" filter="wipe(right)">
                                      <p:cBhvr>
                                        <p:cTn id="33" dur="500"/>
                                        <p:tgtEl>
                                          <p:spTgt spid="12"/>
                                        </p:tgtEl>
                                      </p:cBhvr>
                                    </p:animEffect>
                                  </p:childTnLst>
                                </p:cTn>
                              </p:par>
                            </p:childTnLst>
                          </p:cTn>
                        </p:par>
                        <p:par>
                          <p:cTn id="34" fill="hold">
                            <p:stCondLst>
                              <p:cond delay="3500"/>
                            </p:stCondLst>
                            <p:childTnLst>
                              <p:par>
                                <p:cTn id="35" presetID="23" presetClass="entr" presetSubtype="16" fill="hold" nodeType="after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p:cTn id="37" dur="500" fill="hold"/>
                                        <p:tgtEl>
                                          <p:spTgt spid="3"/>
                                        </p:tgtEl>
                                        <p:attrNameLst>
                                          <p:attrName>ppt_w</p:attrName>
                                        </p:attrNameLst>
                                      </p:cBhvr>
                                      <p:tavLst>
                                        <p:tav tm="0">
                                          <p:val>
                                            <p:fltVal val="0"/>
                                          </p:val>
                                        </p:tav>
                                        <p:tav tm="100000">
                                          <p:val>
                                            <p:strVal val="#ppt_w"/>
                                          </p:val>
                                        </p:tav>
                                      </p:tavLst>
                                    </p:anim>
                                    <p:anim calcmode="lin" valueType="num">
                                      <p:cBhvr>
                                        <p:cTn id="38" dur="500" fill="hold"/>
                                        <p:tgtEl>
                                          <p:spTgt spid="3"/>
                                        </p:tgtEl>
                                        <p:attrNameLst>
                                          <p:attrName>ppt_h</p:attrName>
                                        </p:attrNameLst>
                                      </p:cBhvr>
                                      <p:tavLst>
                                        <p:tav tm="0">
                                          <p:val>
                                            <p:fltVal val="0"/>
                                          </p:val>
                                        </p:tav>
                                        <p:tav tm="100000">
                                          <p:val>
                                            <p:strVal val="#ppt_h"/>
                                          </p:val>
                                        </p:tav>
                                      </p:tavLst>
                                    </p:anim>
                                  </p:childTnLst>
                                </p:cTn>
                              </p:par>
                              <p:par>
                                <p:cTn id="39" presetID="26" presetClass="emph" presetSubtype="0" fill="hold" nodeType="withEffect">
                                  <p:stCondLst>
                                    <p:cond delay="500"/>
                                  </p:stCondLst>
                                  <p:childTnLst>
                                    <p:animEffect transition="out" filter="fade">
                                      <p:cBhvr>
                                        <p:cTn id="40" dur="500" tmFilter="0, 0; .2, .5; .8, .5; 1, 0"/>
                                        <p:tgtEl>
                                          <p:spTgt spid="3"/>
                                        </p:tgtEl>
                                      </p:cBhvr>
                                    </p:animEffect>
                                    <p:animScale>
                                      <p:cBhvr>
                                        <p:cTn id="41" dur="250" autoRev="1" fill="hold"/>
                                        <p:tgtEl>
                                          <p:spTgt spid="3"/>
                                        </p:tgtEl>
                                      </p:cBhvr>
                                      <p:by x="105000" y="105000"/>
                                    </p:animScale>
                                  </p:childTnLst>
                                </p:cTn>
                              </p:par>
                            </p:childTnLst>
                          </p:cTn>
                        </p:par>
                        <p:par>
                          <p:cTn id="42" fill="hold">
                            <p:stCondLst>
                              <p:cond delay="4500"/>
                            </p:stCondLst>
                            <p:childTnLst>
                              <p:par>
                                <p:cTn id="43" presetID="22" presetClass="entr" presetSubtype="8" fill="hold" grpId="0" nodeType="after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wipe(left)">
                                      <p:cBhvr>
                                        <p:cTn id="45" dur="500"/>
                                        <p:tgtEl>
                                          <p:spTgt spid="5"/>
                                        </p:tgtEl>
                                      </p:cBhvr>
                                    </p:animEffect>
                                  </p:childTnLst>
                                </p:cTn>
                              </p:par>
                              <p:par>
                                <p:cTn id="46" presetID="22" presetClass="entr" presetSubtype="2" fill="hold" grpId="0" nodeType="withEffect">
                                  <p:stCondLst>
                                    <p:cond delay="250"/>
                                  </p:stCondLst>
                                  <p:childTnLst>
                                    <p:set>
                                      <p:cBhvr>
                                        <p:cTn id="47" dur="1" fill="hold">
                                          <p:stCondLst>
                                            <p:cond delay="0"/>
                                          </p:stCondLst>
                                        </p:cTn>
                                        <p:tgtEl>
                                          <p:spTgt spid="6"/>
                                        </p:tgtEl>
                                        <p:attrNameLst>
                                          <p:attrName>style.visibility</p:attrName>
                                        </p:attrNameLst>
                                      </p:cBhvr>
                                      <p:to>
                                        <p:strVal val="visible"/>
                                      </p:to>
                                    </p:set>
                                    <p:animEffect transition="in" filter="wipe(right)">
                                      <p:cBhvr>
                                        <p:cTn id="48" dur="500"/>
                                        <p:tgtEl>
                                          <p:spTgt spid="6"/>
                                        </p:tgtEl>
                                      </p:cBhvr>
                                    </p:animEffect>
                                  </p:childTnLst>
                                </p:cTn>
                              </p:par>
                            </p:childTnLst>
                          </p:cTn>
                        </p:par>
                        <p:par>
                          <p:cTn id="49" fill="hold">
                            <p:stCondLst>
                              <p:cond delay="5250"/>
                            </p:stCondLst>
                            <p:childTnLst>
                              <p:par>
                                <p:cTn id="50" presetID="23" presetClass="entr" presetSubtype="16" fill="hold" nodeType="afterEffect">
                                  <p:stCondLst>
                                    <p:cond delay="0"/>
                                  </p:stCondLst>
                                  <p:childTnLst>
                                    <p:set>
                                      <p:cBhvr>
                                        <p:cTn id="51" dur="1" fill="hold">
                                          <p:stCondLst>
                                            <p:cond delay="0"/>
                                          </p:stCondLst>
                                        </p:cTn>
                                        <p:tgtEl>
                                          <p:spTgt spid="2"/>
                                        </p:tgtEl>
                                        <p:attrNameLst>
                                          <p:attrName>style.visibility</p:attrName>
                                        </p:attrNameLst>
                                      </p:cBhvr>
                                      <p:to>
                                        <p:strVal val="visible"/>
                                      </p:to>
                                    </p:set>
                                    <p:anim calcmode="lin" valueType="num">
                                      <p:cBhvr>
                                        <p:cTn id="52" dur="500" fill="hold"/>
                                        <p:tgtEl>
                                          <p:spTgt spid="2"/>
                                        </p:tgtEl>
                                        <p:attrNameLst>
                                          <p:attrName>ppt_w</p:attrName>
                                        </p:attrNameLst>
                                      </p:cBhvr>
                                      <p:tavLst>
                                        <p:tav tm="0">
                                          <p:val>
                                            <p:fltVal val="0"/>
                                          </p:val>
                                        </p:tav>
                                        <p:tav tm="100000">
                                          <p:val>
                                            <p:strVal val="#ppt_w"/>
                                          </p:val>
                                        </p:tav>
                                      </p:tavLst>
                                    </p:anim>
                                    <p:anim calcmode="lin" valueType="num">
                                      <p:cBhvr>
                                        <p:cTn id="53" dur="500" fill="hold"/>
                                        <p:tgtEl>
                                          <p:spTgt spid="2"/>
                                        </p:tgtEl>
                                        <p:attrNameLst>
                                          <p:attrName>ppt_h</p:attrName>
                                        </p:attrNameLst>
                                      </p:cBhvr>
                                      <p:tavLst>
                                        <p:tav tm="0">
                                          <p:val>
                                            <p:fltVal val="0"/>
                                          </p:val>
                                        </p:tav>
                                        <p:tav tm="100000">
                                          <p:val>
                                            <p:strVal val="#ppt_h"/>
                                          </p:val>
                                        </p:tav>
                                      </p:tavLst>
                                    </p:anim>
                                  </p:childTnLst>
                                </p:cTn>
                              </p:par>
                              <p:par>
                                <p:cTn id="54" presetID="26" presetClass="emph" presetSubtype="0" fill="hold" nodeType="withEffect">
                                  <p:stCondLst>
                                    <p:cond delay="500"/>
                                  </p:stCondLst>
                                  <p:childTnLst>
                                    <p:animEffect transition="out" filter="fade">
                                      <p:cBhvr>
                                        <p:cTn id="55" dur="500" tmFilter="0, 0; .2, .5; .8, .5; 1, 0"/>
                                        <p:tgtEl>
                                          <p:spTgt spid="2"/>
                                        </p:tgtEl>
                                      </p:cBhvr>
                                    </p:animEffect>
                                    <p:animScale>
                                      <p:cBhvr>
                                        <p:cTn id="56" dur="250" autoRev="1" fill="hold"/>
                                        <p:tgtEl>
                                          <p:spTgt spid="2"/>
                                        </p:tgtEl>
                                      </p:cBhvr>
                                      <p:by x="105000" y="105000"/>
                                    </p:animScale>
                                  </p:childTnLst>
                                </p:cTn>
                              </p:par>
                            </p:childTnLst>
                          </p:cTn>
                        </p:par>
                        <p:par>
                          <p:cTn id="57" fill="hold">
                            <p:stCondLst>
                              <p:cond delay="6250"/>
                            </p:stCondLst>
                            <p:childTnLst>
                              <p:par>
                                <p:cTn id="58" presetID="22" presetClass="entr" presetSubtype="8" fill="hold" grpId="0" nodeType="after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wipe(left)">
                                      <p:cBhvr>
                                        <p:cTn id="60" dur="500"/>
                                        <p:tgtEl>
                                          <p:spTgt spid="9"/>
                                        </p:tgtEl>
                                      </p:cBhvr>
                                    </p:animEffect>
                                  </p:childTnLst>
                                </p:cTn>
                              </p:par>
                              <p:par>
                                <p:cTn id="61" presetID="22" presetClass="entr" presetSubtype="2" fill="hold" grpId="0" nodeType="withEffect">
                                  <p:stCondLst>
                                    <p:cond delay="250"/>
                                  </p:stCondLst>
                                  <p:childTnLst>
                                    <p:set>
                                      <p:cBhvr>
                                        <p:cTn id="62" dur="1" fill="hold">
                                          <p:stCondLst>
                                            <p:cond delay="0"/>
                                          </p:stCondLst>
                                        </p:cTn>
                                        <p:tgtEl>
                                          <p:spTgt spid="10"/>
                                        </p:tgtEl>
                                        <p:attrNameLst>
                                          <p:attrName>style.visibility</p:attrName>
                                        </p:attrNameLst>
                                      </p:cBhvr>
                                      <p:to>
                                        <p:strVal val="visible"/>
                                      </p:to>
                                    </p:set>
                                    <p:animEffect transition="in" filter="wipe(right)">
                                      <p:cBhvr>
                                        <p:cTn id="6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2">
            <a:extLst>
              <a:ext uri="{FF2B5EF4-FFF2-40B4-BE49-F238E27FC236}">
                <a16:creationId xmlns="" xmlns:a16="http://schemas.microsoft.com/office/drawing/2014/main" id="{99226EB0-D64E-4D94-ABEB-290407376CF7}"/>
              </a:ext>
            </a:extLst>
          </p:cNvPr>
          <p:cNvSpPr/>
          <p:nvPr/>
        </p:nvSpPr>
        <p:spPr>
          <a:xfrm>
            <a:off x="-223798" y="-66040"/>
            <a:ext cx="12415798" cy="6924040"/>
          </a:xfrm>
          <a:prstGeom prst="roundRect">
            <a:avLst>
              <a:gd name="adj" fmla="val 2165"/>
            </a:avLst>
          </a:prstGeom>
          <a:solidFill>
            <a:schemeClr val="tx2">
              <a:lumMod val="50000"/>
            </a:schemeClr>
          </a:solidFill>
          <a:ln>
            <a:noFill/>
          </a:ln>
          <a:effectLst>
            <a:outerShdw blurRad="495300" dist="38100" dir="2700000" algn="tl" rotWithShape="0">
              <a:prstClr val="black">
                <a:alpha val="6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4" name="Rectangle: Rounded Corners 3"/>
          <p:cNvSpPr/>
          <p:nvPr/>
        </p:nvSpPr>
        <p:spPr>
          <a:xfrm>
            <a:off x="671047" y="2577533"/>
            <a:ext cx="1291286" cy="781050"/>
          </a:xfrm>
          <a:prstGeom prst="roundRect">
            <a:avLst/>
          </a:prstGeom>
          <a:solidFill>
            <a:srgbClr val="EF83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smtClean="0">
                <a:solidFill>
                  <a:prstClr val="white"/>
                </a:solidFill>
                <a:latin typeface="Arial" panose="020B0604020202020204" pitchFamily="34" charset="0"/>
                <a:ea typeface="Open Sans" panose="020B0606030504020204" pitchFamily="34" charset="0"/>
                <a:cs typeface="Arial" panose="020B0604020202020204" pitchFamily="34" charset="0"/>
              </a:rPr>
              <a:t>Main Page</a:t>
            </a:r>
            <a:endParaRPr kumimoji="0" lang="pl-PL" sz="1800" b="1" i="0" u="none" strike="noStrike" kern="1200" cap="none" spc="0" normalizeH="0" baseline="0" noProof="0" dirty="0">
              <a:ln>
                <a:noFill/>
              </a:ln>
              <a:solidFill>
                <a:prstClr val="white"/>
              </a:solidFill>
              <a:effectLst/>
              <a:uLnTx/>
              <a:uFillTx/>
              <a:latin typeface="Arial" panose="020B0604020202020204" pitchFamily="34" charset="0"/>
              <a:ea typeface="Open Sans" panose="020B0606030504020204" pitchFamily="34" charset="0"/>
              <a:cs typeface="Arial" panose="020B0604020202020204" pitchFamily="34" charset="0"/>
            </a:endParaRPr>
          </a:p>
        </p:txBody>
      </p:sp>
      <p:sp>
        <p:nvSpPr>
          <p:cNvPr id="5" name="Diamond 4"/>
          <p:cNvSpPr/>
          <p:nvPr/>
        </p:nvSpPr>
        <p:spPr>
          <a:xfrm>
            <a:off x="3121454" y="1572260"/>
            <a:ext cx="1990725" cy="1104900"/>
          </a:xfrm>
          <a:prstGeom prst="diamond">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prstClr val="black"/>
                </a:solidFill>
                <a:effectLst/>
                <a:uLnTx/>
                <a:uFillTx/>
                <a:latin typeface="Arial" panose="020B0604020202020204" pitchFamily="34" charset="0"/>
                <a:ea typeface="Open Sans" panose="020B0606030504020204" pitchFamily="34" charset="0"/>
                <a:cs typeface="Arial" panose="020B0604020202020204" pitchFamily="34" charset="0"/>
              </a:rPr>
              <a:t>FAQ</a:t>
            </a:r>
            <a:endParaRPr kumimoji="0" lang="pl-PL" sz="1200" b="1" i="0" u="none" strike="noStrike" kern="1200" cap="none" spc="0" normalizeH="0" baseline="0" noProof="0" dirty="0">
              <a:ln>
                <a:noFill/>
              </a:ln>
              <a:solidFill>
                <a:prstClr val="black"/>
              </a:solidFill>
              <a:effectLst/>
              <a:uLnTx/>
              <a:uFillTx/>
              <a:latin typeface="Arial" panose="020B0604020202020204" pitchFamily="34" charset="0"/>
              <a:ea typeface="Open Sans" panose="020B0606030504020204" pitchFamily="34" charset="0"/>
              <a:cs typeface="Arial" panose="020B0604020202020204" pitchFamily="34" charset="0"/>
            </a:endParaRPr>
          </a:p>
        </p:txBody>
      </p:sp>
      <p:sp>
        <p:nvSpPr>
          <p:cNvPr id="21" name="TextBox 20"/>
          <p:cNvSpPr txBox="1"/>
          <p:nvPr/>
        </p:nvSpPr>
        <p:spPr>
          <a:xfrm>
            <a:off x="4116816" y="3240855"/>
            <a:ext cx="56694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600" b="1" i="0" u="none" strike="noStrike" kern="1200" cap="none" spc="0" normalizeH="0" baseline="0" noProof="0" dirty="0">
                <a:ln>
                  <a:noFill/>
                </a:ln>
                <a:solidFill>
                  <a:prstClr val="white"/>
                </a:solidFill>
                <a:effectLst/>
                <a:uLnTx/>
                <a:uFillTx/>
                <a:latin typeface="Arial" panose="020B0604020202020204" pitchFamily="34" charset="0"/>
                <a:ea typeface="Open Sans" panose="020B0606030504020204" pitchFamily="34" charset="0"/>
                <a:cs typeface="Arial" panose="020B0604020202020204" pitchFamily="34" charset="0"/>
              </a:rPr>
              <a:t>No</a:t>
            </a:r>
          </a:p>
        </p:txBody>
      </p:sp>
      <p:cxnSp>
        <p:nvCxnSpPr>
          <p:cNvPr id="28" name="Straight Arrow Connector 27"/>
          <p:cNvCxnSpPr>
            <a:cxnSpLocks/>
            <a:endCxn id="5" idx="1"/>
          </p:cNvCxnSpPr>
          <p:nvPr/>
        </p:nvCxnSpPr>
        <p:spPr>
          <a:xfrm flipV="1">
            <a:off x="2002486" y="2124710"/>
            <a:ext cx="1118968" cy="843348"/>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Diamond 38"/>
          <p:cNvSpPr/>
          <p:nvPr/>
        </p:nvSpPr>
        <p:spPr>
          <a:xfrm>
            <a:off x="3120510" y="3108960"/>
            <a:ext cx="1990725" cy="1104900"/>
          </a:xfrm>
          <a:prstGeom prst="diamond">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prstClr val="black"/>
                </a:solidFill>
                <a:effectLst/>
                <a:uLnTx/>
                <a:uFillTx/>
                <a:latin typeface="Arial" panose="020B0604020202020204" pitchFamily="34" charset="0"/>
                <a:ea typeface="Open Sans" panose="020B0606030504020204" pitchFamily="34" charset="0"/>
                <a:cs typeface="Arial" panose="020B0604020202020204" pitchFamily="34" charset="0"/>
              </a:rPr>
              <a:t>History</a:t>
            </a:r>
            <a:r>
              <a:rPr kumimoji="0" lang="en-US" sz="1200" b="1" i="0" u="none" strike="noStrike" kern="1200" cap="none" spc="0" normalizeH="0" noProof="0" dirty="0" smtClean="0">
                <a:ln>
                  <a:noFill/>
                </a:ln>
                <a:solidFill>
                  <a:prstClr val="black"/>
                </a:solidFill>
                <a:effectLst/>
                <a:uLnTx/>
                <a:uFillTx/>
                <a:latin typeface="Arial" panose="020B0604020202020204" pitchFamily="34" charset="0"/>
                <a:ea typeface="Open Sans" panose="020B0606030504020204" pitchFamily="34" charset="0"/>
                <a:cs typeface="Arial" panose="020B0604020202020204" pitchFamily="34" charset="0"/>
              </a:rPr>
              <a:t> of FAQ</a:t>
            </a:r>
            <a:endParaRPr kumimoji="0" lang="pl-PL" sz="1200" b="1" i="0" u="none" strike="noStrike" kern="1200" cap="none" spc="0" normalizeH="0" baseline="0" noProof="0" dirty="0">
              <a:ln>
                <a:noFill/>
              </a:ln>
              <a:solidFill>
                <a:prstClr val="black"/>
              </a:solidFill>
              <a:effectLst/>
              <a:uLnTx/>
              <a:uFillTx/>
              <a:latin typeface="Arial" panose="020B0604020202020204" pitchFamily="34" charset="0"/>
              <a:ea typeface="Open Sans" panose="020B0606030504020204" pitchFamily="34" charset="0"/>
              <a:cs typeface="Arial" panose="020B0604020202020204" pitchFamily="34" charset="0"/>
            </a:endParaRPr>
          </a:p>
        </p:txBody>
      </p:sp>
      <p:sp>
        <p:nvSpPr>
          <p:cNvPr id="40" name="TextBox 39"/>
          <p:cNvSpPr txBox="1"/>
          <p:nvPr/>
        </p:nvSpPr>
        <p:spPr>
          <a:xfrm>
            <a:off x="4116816" y="5117733"/>
            <a:ext cx="56694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600" b="1" i="0" u="none" strike="noStrike" kern="1200" cap="none" spc="0" normalizeH="0" baseline="0" noProof="0" dirty="0">
                <a:ln>
                  <a:noFill/>
                </a:ln>
                <a:solidFill>
                  <a:prstClr val="white"/>
                </a:solidFill>
                <a:effectLst/>
                <a:uLnTx/>
                <a:uFillTx/>
                <a:latin typeface="Arial" panose="020B0604020202020204" pitchFamily="34" charset="0"/>
                <a:ea typeface="Open Sans" panose="020B0606030504020204" pitchFamily="34" charset="0"/>
                <a:cs typeface="Arial" panose="020B0604020202020204" pitchFamily="34" charset="0"/>
              </a:rPr>
              <a:t>Yes</a:t>
            </a:r>
          </a:p>
        </p:txBody>
      </p:sp>
      <p:sp>
        <p:nvSpPr>
          <p:cNvPr id="44" name="Rectangle: Rounded Corners 43"/>
          <p:cNvSpPr/>
          <p:nvPr/>
        </p:nvSpPr>
        <p:spPr>
          <a:xfrm>
            <a:off x="3267556" y="6038301"/>
            <a:ext cx="1800122" cy="658409"/>
          </a:xfrm>
          <a:prstGeom prst="roundRect">
            <a:avLst/>
          </a:prstGeom>
          <a:solidFill>
            <a:srgbClr val="BF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prstClr val="white"/>
                </a:solidFill>
                <a:effectLst/>
                <a:uLnTx/>
                <a:uFillTx/>
                <a:latin typeface="Arial" panose="020B0604020202020204" pitchFamily="34" charset="0"/>
                <a:ea typeface="Open Sans" panose="020B0606030504020204" pitchFamily="34" charset="0"/>
                <a:cs typeface="Arial" panose="020B0604020202020204" pitchFamily="34" charset="0"/>
              </a:rPr>
              <a:t>Log Off</a:t>
            </a:r>
            <a:endParaRPr kumimoji="0" lang="pl-PL" sz="1600" b="1" i="0" u="none" strike="noStrike" kern="1200" cap="none" spc="0" normalizeH="0" baseline="0" noProof="0" dirty="0">
              <a:ln>
                <a:noFill/>
              </a:ln>
              <a:solidFill>
                <a:prstClr val="white"/>
              </a:solidFill>
              <a:effectLst/>
              <a:uLnTx/>
              <a:uFillTx/>
              <a:latin typeface="Arial" panose="020B0604020202020204" pitchFamily="34" charset="0"/>
              <a:ea typeface="Open Sans" panose="020B0606030504020204" pitchFamily="34" charset="0"/>
              <a:cs typeface="Arial" panose="020B0604020202020204" pitchFamily="34" charset="0"/>
            </a:endParaRPr>
          </a:p>
        </p:txBody>
      </p:sp>
      <p:cxnSp>
        <p:nvCxnSpPr>
          <p:cNvPr id="47" name="Straight Arrow Connector 46"/>
          <p:cNvCxnSpPr>
            <a:cxnSpLocks/>
            <a:stCxn id="39" idx="3"/>
            <a:endCxn id="49" idx="1"/>
          </p:cNvCxnSpPr>
          <p:nvPr/>
        </p:nvCxnSpPr>
        <p:spPr>
          <a:xfrm>
            <a:off x="5111235" y="3661410"/>
            <a:ext cx="1431368" cy="238758"/>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9" name="Rectangle: Rounded Corners 48"/>
          <p:cNvSpPr/>
          <p:nvPr/>
        </p:nvSpPr>
        <p:spPr>
          <a:xfrm>
            <a:off x="6542603" y="3281408"/>
            <a:ext cx="1378705" cy="1237519"/>
          </a:xfrm>
          <a:prstGeom prst="roundRect">
            <a:avLst/>
          </a:prstGeom>
          <a:solidFill>
            <a:srgbClr val="BF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600" b="1" dirty="0" smtClean="0">
                <a:solidFill>
                  <a:prstClr val="white"/>
                </a:solidFill>
                <a:latin typeface="Arial" panose="020B0604020202020204" pitchFamily="34" charset="0"/>
                <a:ea typeface="Open Sans" panose="020B0606030504020204" pitchFamily="34" charset="0"/>
                <a:cs typeface="Arial" panose="020B0604020202020204" pitchFamily="34" charset="0"/>
              </a:rPr>
              <a:t>Fetch from Database</a:t>
            </a:r>
            <a:endParaRPr lang="en-US" sz="1600" b="1" dirty="0">
              <a:solidFill>
                <a:prstClr val="white"/>
              </a:solidFill>
              <a:latin typeface="Arial" panose="020B0604020202020204" pitchFamily="34" charset="0"/>
              <a:ea typeface="Open Sans" panose="020B0606030504020204" pitchFamily="34" charset="0"/>
              <a:cs typeface="Arial" panose="020B0604020202020204" pitchFamily="34" charset="0"/>
            </a:endParaRPr>
          </a:p>
        </p:txBody>
      </p:sp>
      <p:cxnSp>
        <p:nvCxnSpPr>
          <p:cNvPr id="56" name="Straight Arrow Connector 55"/>
          <p:cNvCxnSpPr>
            <a:cxnSpLocks/>
            <a:stCxn id="45" idx="3"/>
            <a:endCxn id="59" idx="1"/>
          </p:cNvCxnSpPr>
          <p:nvPr/>
        </p:nvCxnSpPr>
        <p:spPr>
          <a:xfrm flipV="1">
            <a:off x="7921307" y="3579409"/>
            <a:ext cx="2072062" cy="2023664"/>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9" name="Rectangle: Rounded Corners 58"/>
          <p:cNvSpPr/>
          <p:nvPr/>
        </p:nvSpPr>
        <p:spPr>
          <a:xfrm>
            <a:off x="9993369" y="2960649"/>
            <a:ext cx="1378705" cy="1237519"/>
          </a:xfrm>
          <a:prstGeom prst="roundRect">
            <a:avLst/>
          </a:prstGeom>
          <a:solidFill>
            <a:srgbClr val="EF83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400" b="1" dirty="0" smtClean="0">
                <a:solidFill>
                  <a:prstClr val="white"/>
                </a:solidFill>
                <a:latin typeface="Arial" panose="020B0604020202020204" pitchFamily="34" charset="0"/>
                <a:ea typeface="Open Sans" panose="020B0606030504020204" pitchFamily="34" charset="0"/>
                <a:cs typeface="Arial" panose="020B0604020202020204" pitchFamily="34" charset="0"/>
              </a:rPr>
              <a:t>Automatically get’s updated to database</a:t>
            </a:r>
            <a:endParaRPr lang="en-US" sz="1400" b="1" dirty="0">
              <a:solidFill>
                <a:prstClr val="white"/>
              </a:solidFill>
              <a:latin typeface="Arial" panose="020B0604020202020204" pitchFamily="34" charset="0"/>
              <a:ea typeface="Open Sans" panose="020B0606030504020204" pitchFamily="34" charset="0"/>
              <a:cs typeface="Arial" panose="020B0604020202020204" pitchFamily="34" charset="0"/>
            </a:endParaRPr>
          </a:p>
        </p:txBody>
      </p:sp>
      <p:cxnSp>
        <p:nvCxnSpPr>
          <p:cNvPr id="66" name="Straight Arrow Connector 65"/>
          <p:cNvCxnSpPr>
            <a:cxnSpLocks/>
            <a:endCxn id="41" idx="1"/>
          </p:cNvCxnSpPr>
          <p:nvPr/>
        </p:nvCxnSpPr>
        <p:spPr>
          <a:xfrm>
            <a:off x="5112179" y="2124710"/>
            <a:ext cx="1289260" cy="124911"/>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98" name="Group 97"/>
          <p:cNvGrpSpPr/>
          <p:nvPr/>
        </p:nvGrpSpPr>
        <p:grpSpPr>
          <a:xfrm>
            <a:off x="-1866889" y="4169042"/>
            <a:ext cx="1323511" cy="3488964"/>
            <a:chOff x="1181100" y="2581319"/>
            <a:chExt cx="1323511" cy="3434945"/>
          </a:xfrm>
        </p:grpSpPr>
        <p:cxnSp>
          <p:nvCxnSpPr>
            <p:cNvPr id="88" name="Straight Connector 87"/>
            <p:cNvCxnSpPr>
              <a:cxnSpLocks/>
            </p:cNvCxnSpPr>
            <p:nvPr/>
          </p:nvCxnSpPr>
          <p:spPr>
            <a:xfrm>
              <a:off x="1181100" y="6016264"/>
              <a:ext cx="1323511" cy="0"/>
            </a:xfrm>
            <a:prstGeom prst="line">
              <a:avLst/>
            </a:prstGeom>
            <a:ln w="28575" cap="rnd">
              <a:solidFill>
                <a:srgbClr val="EF8354"/>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p:cNvCxnSpPr>
            <p:nvPr/>
          </p:nvCxnSpPr>
          <p:spPr>
            <a:xfrm>
              <a:off x="1181100" y="2581319"/>
              <a:ext cx="1241854" cy="0"/>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cxnSpLocks/>
            </p:cNvCxnSpPr>
            <p:nvPr/>
          </p:nvCxnSpPr>
          <p:spPr>
            <a:xfrm>
              <a:off x="1181100" y="2581909"/>
              <a:ext cx="1" cy="3434355"/>
            </a:xfrm>
            <a:prstGeom prst="line">
              <a:avLst/>
            </a:prstGeom>
            <a:ln w="28575" cap="rnd">
              <a:solidFill>
                <a:srgbClr val="EF8354"/>
              </a:solidFill>
              <a:prstDash val="sysDot"/>
            </a:ln>
          </p:spPr>
          <p:style>
            <a:lnRef idx="1">
              <a:schemeClr val="accent1"/>
            </a:lnRef>
            <a:fillRef idx="0">
              <a:schemeClr val="accent1"/>
            </a:fillRef>
            <a:effectRef idx="0">
              <a:schemeClr val="accent1"/>
            </a:effectRef>
            <a:fontRef idx="minor">
              <a:schemeClr val="tx1"/>
            </a:fontRef>
          </p:style>
        </p:cxnSp>
      </p:grpSp>
      <p:sp>
        <p:nvSpPr>
          <p:cNvPr id="33" name="Diamond 32"/>
          <p:cNvSpPr/>
          <p:nvPr/>
        </p:nvSpPr>
        <p:spPr>
          <a:xfrm>
            <a:off x="3114211" y="194715"/>
            <a:ext cx="1990725" cy="1104900"/>
          </a:xfrm>
          <a:prstGeom prst="diamond">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prstClr val="black"/>
                </a:solidFill>
                <a:latin typeface="Arial" panose="020B0604020202020204" pitchFamily="34" charset="0"/>
                <a:ea typeface="Open Sans" panose="020B0606030504020204" pitchFamily="34" charset="0"/>
                <a:cs typeface="Arial" panose="020B0604020202020204" pitchFamily="34" charset="0"/>
              </a:rPr>
              <a:t>Greetings</a:t>
            </a:r>
            <a:endParaRPr kumimoji="0" lang="pl-PL" sz="1200" b="1" i="0" u="none" strike="noStrike" kern="1200" cap="none" spc="0" normalizeH="0" baseline="0" noProof="0" dirty="0">
              <a:ln>
                <a:noFill/>
              </a:ln>
              <a:solidFill>
                <a:prstClr val="black"/>
              </a:solidFill>
              <a:effectLst/>
              <a:uLnTx/>
              <a:uFillTx/>
              <a:latin typeface="Arial" panose="020B0604020202020204" pitchFamily="34" charset="0"/>
              <a:ea typeface="Open Sans" panose="020B0606030504020204" pitchFamily="34" charset="0"/>
              <a:cs typeface="Arial" panose="020B0604020202020204" pitchFamily="34" charset="0"/>
            </a:endParaRPr>
          </a:p>
        </p:txBody>
      </p:sp>
      <p:sp>
        <p:nvSpPr>
          <p:cNvPr id="34" name="Diamond 33"/>
          <p:cNvSpPr/>
          <p:nvPr/>
        </p:nvSpPr>
        <p:spPr>
          <a:xfrm>
            <a:off x="3134154" y="4620260"/>
            <a:ext cx="1990725" cy="1104900"/>
          </a:xfrm>
          <a:prstGeom prst="diamond">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prstClr val="black"/>
                </a:solidFill>
                <a:latin typeface="Arial" panose="020B0604020202020204" pitchFamily="34" charset="0"/>
                <a:ea typeface="Open Sans" panose="020B0606030504020204" pitchFamily="34" charset="0"/>
                <a:cs typeface="Arial" panose="020B0604020202020204" pitchFamily="34" charset="0"/>
              </a:rPr>
              <a:t>User Feedback</a:t>
            </a:r>
            <a:endParaRPr kumimoji="0" lang="pl-PL" sz="1200" b="1" i="0" u="none" strike="noStrike" kern="1200" cap="none" spc="0" normalizeH="0" baseline="0" noProof="0" dirty="0">
              <a:ln>
                <a:noFill/>
              </a:ln>
              <a:solidFill>
                <a:prstClr val="black"/>
              </a:solidFill>
              <a:effectLst/>
              <a:uLnTx/>
              <a:uFillTx/>
              <a:latin typeface="Arial" panose="020B0604020202020204" pitchFamily="34" charset="0"/>
              <a:ea typeface="Open Sans" panose="020B0606030504020204" pitchFamily="34" charset="0"/>
              <a:cs typeface="Arial" panose="020B0604020202020204" pitchFamily="34" charset="0"/>
            </a:endParaRPr>
          </a:p>
        </p:txBody>
      </p:sp>
      <p:cxnSp>
        <p:nvCxnSpPr>
          <p:cNvPr id="37" name="Straight Arrow Connector 36"/>
          <p:cNvCxnSpPr>
            <a:cxnSpLocks/>
            <a:stCxn id="4" idx="3"/>
            <a:endCxn id="34" idx="1"/>
          </p:cNvCxnSpPr>
          <p:nvPr/>
        </p:nvCxnSpPr>
        <p:spPr>
          <a:xfrm>
            <a:off x="1962333" y="2968058"/>
            <a:ext cx="1171821" cy="2204652"/>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cxnSpLocks/>
          </p:cNvCxnSpPr>
          <p:nvPr/>
        </p:nvCxnSpPr>
        <p:spPr>
          <a:xfrm>
            <a:off x="2002486" y="2968058"/>
            <a:ext cx="1111725" cy="702276"/>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cxnSpLocks/>
            <a:stCxn id="4" idx="3"/>
            <a:endCxn id="33" idx="1"/>
          </p:cNvCxnSpPr>
          <p:nvPr/>
        </p:nvCxnSpPr>
        <p:spPr>
          <a:xfrm flipV="1">
            <a:off x="1962333" y="747165"/>
            <a:ext cx="1151878" cy="2220893"/>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cxnSpLocks/>
          </p:cNvCxnSpPr>
          <p:nvPr/>
        </p:nvCxnSpPr>
        <p:spPr>
          <a:xfrm>
            <a:off x="1316690" y="6367504"/>
            <a:ext cx="1950866" cy="0"/>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cxnSpLocks/>
            <a:endCxn id="4" idx="2"/>
          </p:cNvCxnSpPr>
          <p:nvPr/>
        </p:nvCxnSpPr>
        <p:spPr>
          <a:xfrm flipV="1">
            <a:off x="1316690" y="3358583"/>
            <a:ext cx="0" cy="3008922"/>
          </a:xfrm>
          <a:prstGeom prst="line">
            <a:avLst/>
          </a:prstGeom>
          <a:ln w="28575" cap="rnd">
            <a:solidFill>
              <a:srgbClr val="EF8354"/>
            </a:solidFill>
            <a:prstDash val="sysDot"/>
          </a:ln>
        </p:spPr>
        <p:style>
          <a:lnRef idx="1">
            <a:schemeClr val="accent1"/>
          </a:lnRef>
          <a:fillRef idx="0">
            <a:schemeClr val="accent1"/>
          </a:fillRef>
          <a:effectRef idx="0">
            <a:schemeClr val="accent1"/>
          </a:effectRef>
          <a:fontRef idx="minor">
            <a:schemeClr val="tx1"/>
          </a:fontRef>
        </p:style>
      </p:cxnSp>
      <p:sp>
        <p:nvSpPr>
          <p:cNvPr id="80" name="Rectangle: Rounded Corners 3"/>
          <p:cNvSpPr/>
          <p:nvPr/>
        </p:nvSpPr>
        <p:spPr>
          <a:xfrm rot="16200000">
            <a:off x="-478916" y="2634166"/>
            <a:ext cx="1291286" cy="781050"/>
          </a:xfrm>
          <a:prstGeom prst="roundRect">
            <a:avLst/>
          </a:prstGeom>
          <a:solidFill>
            <a:srgbClr val="EF83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smtClean="0">
                <a:solidFill>
                  <a:prstClr val="white"/>
                </a:solidFill>
                <a:latin typeface="Arial" panose="020B0604020202020204" pitchFamily="34" charset="0"/>
                <a:ea typeface="Open Sans" panose="020B0606030504020204" pitchFamily="34" charset="0"/>
                <a:cs typeface="Arial" panose="020B0604020202020204" pitchFamily="34" charset="0"/>
              </a:rPr>
              <a:t>Initialize</a:t>
            </a:r>
            <a:endParaRPr kumimoji="0" lang="pl-PL" sz="1800" b="1" i="0" u="none" strike="noStrike" kern="1200" cap="none" spc="0" normalizeH="0" baseline="0" noProof="0" dirty="0">
              <a:ln>
                <a:noFill/>
              </a:ln>
              <a:solidFill>
                <a:prstClr val="white"/>
              </a:solidFill>
              <a:effectLst/>
              <a:uLnTx/>
              <a:uFillTx/>
              <a:latin typeface="Arial" panose="020B0604020202020204" pitchFamily="34" charset="0"/>
              <a:ea typeface="Open Sans" panose="020B0606030504020204" pitchFamily="34" charset="0"/>
              <a:cs typeface="Arial" panose="020B0604020202020204" pitchFamily="34" charset="0"/>
            </a:endParaRPr>
          </a:p>
        </p:txBody>
      </p:sp>
      <p:cxnSp>
        <p:nvCxnSpPr>
          <p:cNvPr id="83" name="Straight Connector 82"/>
          <p:cNvCxnSpPr>
            <a:cxnSpLocks/>
            <a:stCxn id="80" idx="3"/>
          </p:cNvCxnSpPr>
          <p:nvPr/>
        </p:nvCxnSpPr>
        <p:spPr>
          <a:xfrm flipV="1">
            <a:off x="166727" y="1353185"/>
            <a:ext cx="0" cy="1025863"/>
          </a:xfrm>
          <a:prstGeom prst="line">
            <a:avLst/>
          </a:prstGeom>
          <a:ln w="28575" cap="rnd">
            <a:solidFill>
              <a:srgbClr val="EF8354"/>
            </a:solidFill>
            <a:prstDash val="sysDot"/>
          </a:ln>
        </p:spPr>
        <p:style>
          <a:lnRef idx="1">
            <a:schemeClr val="accent1"/>
          </a:lnRef>
          <a:fillRef idx="0">
            <a:schemeClr val="accent1"/>
          </a:fillRef>
          <a:effectRef idx="0">
            <a:schemeClr val="accent1"/>
          </a:effectRef>
          <a:fontRef idx="minor">
            <a:schemeClr val="tx1"/>
          </a:fontRef>
        </p:style>
      </p:cxnSp>
      <p:sp>
        <p:nvSpPr>
          <p:cNvPr id="86" name="Rectangle: Rounded Corners 43"/>
          <p:cNvSpPr/>
          <p:nvPr/>
        </p:nvSpPr>
        <p:spPr>
          <a:xfrm>
            <a:off x="-109498" y="633311"/>
            <a:ext cx="1800122" cy="658409"/>
          </a:xfrm>
          <a:prstGeom prst="roundRect">
            <a:avLst/>
          </a:prstGeom>
          <a:solidFill>
            <a:srgbClr val="BF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prstClr val="white"/>
                </a:solidFill>
                <a:latin typeface="Arial" panose="020B0604020202020204" pitchFamily="34" charset="0"/>
                <a:ea typeface="Open Sans" panose="020B0606030504020204" pitchFamily="34" charset="0"/>
                <a:cs typeface="Arial" panose="020B0604020202020204" pitchFamily="34" charset="0"/>
              </a:rPr>
              <a:t>OTP Sent + Verified</a:t>
            </a:r>
            <a:endParaRPr kumimoji="0" lang="pl-PL" sz="1600" b="1" i="0" u="none" strike="noStrike" kern="1200" cap="none" spc="0" normalizeH="0" baseline="0" noProof="0" dirty="0">
              <a:ln>
                <a:noFill/>
              </a:ln>
              <a:solidFill>
                <a:prstClr val="white"/>
              </a:solidFill>
              <a:effectLst/>
              <a:uLnTx/>
              <a:uFillTx/>
              <a:latin typeface="Arial" panose="020B0604020202020204" pitchFamily="34" charset="0"/>
              <a:ea typeface="Open Sans" panose="020B0606030504020204" pitchFamily="34" charset="0"/>
              <a:cs typeface="Arial" panose="020B0604020202020204" pitchFamily="34" charset="0"/>
            </a:endParaRPr>
          </a:p>
        </p:txBody>
      </p:sp>
      <p:cxnSp>
        <p:nvCxnSpPr>
          <p:cNvPr id="87" name="Straight Arrow Connector 86"/>
          <p:cNvCxnSpPr>
            <a:cxnSpLocks/>
          </p:cNvCxnSpPr>
          <p:nvPr/>
        </p:nvCxnSpPr>
        <p:spPr>
          <a:xfrm>
            <a:off x="1316690" y="1291720"/>
            <a:ext cx="0" cy="1252089"/>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cxnSpLocks/>
            <a:stCxn id="80" idx="3"/>
          </p:cNvCxnSpPr>
          <p:nvPr/>
        </p:nvCxnSpPr>
        <p:spPr>
          <a:xfrm flipV="1">
            <a:off x="166727" y="1353185"/>
            <a:ext cx="0" cy="1025863"/>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cxnSpLocks/>
          </p:cNvCxnSpPr>
          <p:nvPr/>
        </p:nvCxnSpPr>
        <p:spPr>
          <a:xfrm>
            <a:off x="5112178" y="5166505"/>
            <a:ext cx="1430424" cy="436567"/>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cxnSpLocks/>
            <a:stCxn id="49" idx="3"/>
          </p:cNvCxnSpPr>
          <p:nvPr/>
        </p:nvCxnSpPr>
        <p:spPr>
          <a:xfrm flipV="1">
            <a:off x="7921308" y="3579409"/>
            <a:ext cx="2072061" cy="320759"/>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cxnSpLocks/>
            <a:stCxn id="41" idx="3"/>
          </p:cNvCxnSpPr>
          <p:nvPr/>
        </p:nvCxnSpPr>
        <p:spPr>
          <a:xfrm>
            <a:off x="7780144" y="2249621"/>
            <a:ext cx="2213225" cy="1329788"/>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a:endCxn id="5" idx="0"/>
          </p:cNvCxnSpPr>
          <p:nvPr/>
        </p:nvCxnSpPr>
        <p:spPr>
          <a:xfrm flipH="1">
            <a:off x="4116817" y="1292860"/>
            <a:ext cx="12700" cy="279400"/>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58"/>
          <p:cNvSpPr/>
          <p:nvPr/>
        </p:nvSpPr>
        <p:spPr>
          <a:xfrm>
            <a:off x="6401439" y="1630861"/>
            <a:ext cx="1378705" cy="1237519"/>
          </a:xfrm>
          <a:prstGeom prst="roundRect">
            <a:avLst/>
          </a:prstGeom>
          <a:solidFill>
            <a:srgbClr val="EF83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400" b="1" dirty="0">
                <a:solidFill>
                  <a:prstClr val="white"/>
                </a:solidFill>
                <a:latin typeface="Arial" panose="020B0604020202020204" pitchFamily="34" charset="0"/>
                <a:ea typeface="Open Sans" panose="020B0606030504020204" pitchFamily="34" charset="0"/>
                <a:cs typeface="Arial" panose="020B0604020202020204" pitchFamily="34" charset="0"/>
              </a:rPr>
              <a:t>Send Email to admin</a:t>
            </a:r>
          </a:p>
          <a:p>
            <a:pPr lvl="0" algn="ctr">
              <a:defRPr/>
            </a:pPr>
            <a:r>
              <a:rPr lang="en-US" sz="1400" b="1" dirty="0" smtClean="0">
                <a:solidFill>
                  <a:prstClr val="white"/>
                </a:solidFill>
                <a:latin typeface="Arial" panose="020B0604020202020204" pitchFamily="34" charset="0"/>
                <a:ea typeface="Open Sans" panose="020B0606030504020204" pitchFamily="34" charset="0"/>
                <a:cs typeface="Arial" panose="020B0604020202020204" pitchFamily="34" charset="0"/>
              </a:rPr>
              <a:t>Instantly</a:t>
            </a:r>
            <a:endParaRPr lang="en-US" sz="1400" b="1" dirty="0">
              <a:solidFill>
                <a:prstClr val="white"/>
              </a:solidFill>
              <a:latin typeface="Arial" panose="020B0604020202020204" pitchFamily="34" charset="0"/>
              <a:ea typeface="Open Sans" panose="020B0606030504020204" pitchFamily="34" charset="0"/>
              <a:cs typeface="Arial" panose="020B0604020202020204" pitchFamily="34" charset="0"/>
            </a:endParaRPr>
          </a:p>
        </p:txBody>
      </p:sp>
      <p:sp>
        <p:nvSpPr>
          <p:cNvPr id="45" name="Rectangle: Rounded Corners 58"/>
          <p:cNvSpPr/>
          <p:nvPr/>
        </p:nvSpPr>
        <p:spPr>
          <a:xfrm>
            <a:off x="6542602" y="4984313"/>
            <a:ext cx="1378705" cy="1237519"/>
          </a:xfrm>
          <a:prstGeom prst="roundRect">
            <a:avLst/>
          </a:prstGeom>
          <a:solidFill>
            <a:srgbClr val="EF83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400" b="1" dirty="0">
                <a:solidFill>
                  <a:prstClr val="white"/>
                </a:solidFill>
                <a:latin typeface="Arial" panose="020B0604020202020204" pitchFamily="34" charset="0"/>
                <a:ea typeface="Open Sans" panose="020B0606030504020204" pitchFamily="34" charset="0"/>
                <a:cs typeface="Arial" panose="020B0604020202020204" pitchFamily="34" charset="0"/>
              </a:rPr>
              <a:t>Send Email to admin</a:t>
            </a:r>
          </a:p>
          <a:p>
            <a:pPr lvl="0" algn="ctr">
              <a:defRPr/>
            </a:pPr>
            <a:r>
              <a:rPr lang="en-US" sz="1400" b="1" dirty="0" smtClean="0">
                <a:solidFill>
                  <a:prstClr val="white"/>
                </a:solidFill>
                <a:latin typeface="Arial" panose="020B0604020202020204" pitchFamily="34" charset="0"/>
                <a:ea typeface="Open Sans" panose="020B0606030504020204" pitchFamily="34" charset="0"/>
                <a:cs typeface="Arial" panose="020B0604020202020204" pitchFamily="34" charset="0"/>
              </a:rPr>
              <a:t>Instantly</a:t>
            </a:r>
            <a:endParaRPr lang="en-US" sz="1400" b="1" dirty="0">
              <a:solidFill>
                <a:prstClr val="white"/>
              </a:solidFill>
              <a:latin typeface="Arial" panose="020B0604020202020204" pitchFamily="34" charset="0"/>
              <a:ea typeface="Open Sans" panose="020B0606030504020204" pitchFamily="34" charset="0"/>
              <a:cs typeface="Arial" panose="020B0604020202020204" pitchFamily="34" charset="0"/>
            </a:endParaRPr>
          </a:p>
        </p:txBody>
      </p:sp>
    </p:spTree>
    <p:extLst>
      <p:ext uri="{BB962C8B-B14F-4D97-AF65-F5344CB8AC3E}">
        <p14:creationId xmlns:p14="http://schemas.microsoft.com/office/powerpoint/2010/main" val="3652198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2">
            <a:extLst>
              <a:ext uri="{FF2B5EF4-FFF2-40B4-BE49-F238E27FC236}">
                <a16:creationId xmlns="" xmlns:a16="http://schemas.microsoft.com/office/drawing/2014/main" id="{99226EB0-D64E-4D94-ABEB-290407376CF7}"/>
              </a:ext>
            </a:extLst>
          </p:cNvPr>
          <p:cNvSpPr/>
          <p:nvPr/>
        </p:nvSpPr>
        <p:spPr>
          <a:xfrm>
            <a:off x="-223798" y="-66040"/>
            <a:ext cx="12415798" cy="6924040"/>
          </a:xfrm>
          <a:prstGeom prst="roundRect">
            <a:avLst>
              <a:gd name="adj" fmla="val 2165"/>
            </a:avLst>
          </a:prstGeom>
          <a:solidFill>
            <a:schemeClr val="tx2">
              <a:lumMod val="50000"/>
            </a:schemeClr>
          </a:solidFill>
          <a:ln>
            <a:noFill/>
          </a:ln>
          <a:effectLst>
            <a:outerShdw blurRad="495300" dist="38100" dir="2700000" algn="tl" rotWithShape="0">
              <a:prstClr val="black">
                <a:alpha val="6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grpSp>
        <p:nvGrpSpPr>
          <p:cNvPr id="98" name="Group 97"/>
          <p:cNvGrpSpPr/>
          <p:nvPr/>
        </p:nvGrpSpPr>
        <p:grpSpPr>
          <a:xfrm>
            <a:off x="-1866889" y="4169042"/>
            <a:ext cx="1323511" cy="3488964"/>
            <a:chOff x="1181100" y="2581319"/>
            <a:chExt cx="1323511" cy="3434945"/>
          </a:xfrm>
        </p:grpSpPr>
        <p:cxnSp>
          <p:nvCxnSpPr>
            <p:cNvPr id="88" name="Straight Connector 87"/>
            <p:cNvCxnSpPr>
              <a:cxnSpLocks/>
            </p:cNvCxnSpPr>
            <p:nvPr/>
          </p:nvCxnSpPr>
          <p:spPr>
            <a:xfrm>
              <a:off x="1181100" y="6016264"/>
              <a:ext cx="1323511" cy="0"/>
            </a:xfrm>
            <a:prstGeom prst="line">
              <a:avLst/>
            </a:prstGeom>
            <a:ln w="28575" cap="rnd">
              <a:solidFill>
                <a:srgbClr val="EF8354"/>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p:cNvCxnSpPr>
            <p:nvPr/>
          </p:nvCxnSpPr>
          <p:spPr>
            <a:xfrm>
              <a:off x="1181100" y="2581319"/>
              <a:ext cx="1241854" cy="0"/>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cxnSpLocks/>
            </p:cNvCxnSpPr>
            <p:nvPr/>
          </p:nvCxnSpPr>
          <p:spPr>
            <a:xfrm>
              <a:off x="1181100" y="2581909"/>
              <a:ext cx="1" cy="3434355"/>
            </a:xfrm>
            <a:prstGeom prst="line">
              <a:avLst/>
            </a:prstGeom>
            <a:ln w="28575" cap="rnd">
              <a:solidFill>
                <a:srgbClr val="EF8354"/>
              </a:solidFill>
              <a:prstDash val="sysDot"/>
            </a:ln>
          </p:spPr>
          <p:style>
            <a:lnRef idx="1">
              <a:schemeClr val="accent1"/>
            </a:lnRef>
            <a:fillRef idx="0">
              <a:schemeClr val="accent1"/>
            </a:fillRef>
            <a:effectRef idx="0">
              <a:schemeClr val="accent1"/>
            </a:effectRef>
            <a:fontRef idx="minor">
              <a:schemeClr val="tx1"/>
            </a:fontRef>
          </p:style>
        </p:cxnSp>
      </p:grpSp>
      <p:pic>
        <p:nvPicPr>
          <p:cNvPr id="9" name="Picture 8"/>
          <p:cNvPicPr/>
          <p:nvPr/>
        </p:nvPicPr>
        <p:blipFill>
          <a:blip r:embed="rId2"/>
          <a:stretch>
            <a:fillRect/>
          </a:stretch>
        </p:blipFill>
        <p:spPr>
          <a:xfrm>
            <a:off x="1635086" y="0"/>
            <a:ext cx="8698029" cy="6798912"/>
          </a:xfrm>
          <a:prstGeom prst="rect">
            <a:avLst/>
          </a:prstGeom>
        </p:spPr>
      </p:pic>
    </p:spTree>
    <p:extLst>
      <p:ext uri="{BB962C8B-B14F-4D97-AF65-F5344CB8AC3E}">
        <p14:creationId xmlns:p14="http://schemas.microsoft.com/office/powerpoint/2010/main" val="118945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26799" y="551934"/>
            <a:ext cx="2046201" cy="369332"/>
          </a:xfrm>
          <a:prstGeom prst="rect">
            <a:avLst/>
          </a:prstGeom>
        </p:spPr>
        <p:txBody>
          <a:bodyPr wrap="none">
            <a:spAutoFit/>
          </a:bodyPr>
          <a:lstStyle/>
          <a:p>
            <a:pPr algn="ctr"/>
            <a:r>
              <a:rPr lang="en-US" dirty="0"/>
              <a:t>Email sent to admin</a:t>
            </a:r>
          </a:p>
        </p:txBody>
      </p:sp>
      <p:sp>
        <p:nvSpPr>
          <p:cNvPr id="6" name="Rounded Rectangle 5"/>
          <p:cNvSpPr/>
          <p:nvPr/>
        </p:nvSpPr>
        <p:spPr>
          <a:xfrm>
            <a:off x="495300" y="203200"/>
            <a:ext cx="10883900" cy="660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Open Sans ExtraBold" pitchFamily="34" charset="0"/>
                <a:ea typeface="Open Sans ExtraBold" pitchFamily="34" charset="0"/>
                <a:cs typeface="Open Sans ExtraBold" pitchFamily="34" charset="0"/>
              </a:rPr>
              <a:t>OTP AUTHENTICATION EMAIL SENT TO USER</a:t>
            </a:r>
            <a:endPar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sp>
        <p:nvSpPr>
          <p:cNvPr id="7" name="Rounded Rectangle 6"/>
          <p:cNvSpPr/>
          <p:nvPr/>
        </p:nvSpPr>
        <p:spPr>
          <a:xfrm rot="16200000">
            <a:off x="10769015" y="-108585"/>
            <a:ext cx="1550763" cy="901549"/>
          </a:xfrm>
          <a:prstGeom prst="roundRect">
            <a:avLst>
              <a:gd name="adj" fmla="val 50000"/>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rot="16200000">
            <a:off x="11397437" y="6171968"/>
            <a:ext cx="293916" cy="583057"/>
          </a:xfrm>
          <a:prstGeom prst="roundRect">
            <a:avLst>
              <a:gd name="adj" fmla="val 31851"/>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3850" y="1587500"/>
            <a:ext cx="9004300" cy="368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Oval 8"/>
          <p:cNvSpPr/>
          <p:nvPr/>
        </p:nvSpPr>
        <p:spPr>
          <a:xfrm>
            <a:off x="1524000" y="3949700"/>
            <a:ext cx="3060700" cy="4589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8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457200" y="-355600"/>
            <a:ext cx="13055600" cy="76454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4" descr="blob:https://webk.telegram.org/64ed749c-2082-41e4-879f-54c072d17107"/>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blob:https://webk.telegram.org/4638cb85-9a89-4f34-9f9f-7d7b2e81ae9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9" name="Straight Connector 8"/>
          <p:cNvCxnSpPr/>
          <p:nvPr/>
        </p:nvCxnSpPr>
        <p:spPr>
          <a:xfrm>
            <a:off x="8458200" y="1646767"/>
            <a:ext cx="1151466" cy="8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492067" y="5156200"/>
            <a:ext cx="1151466" cy="8467"/>
          </a:xfrm>
          <a:prstGeom prst="line">
            <a:avLst/>
          </a:prstGeom>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033" y="1408954"/>
            <a:ext cx="9772434" cy="5089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ounded Rectangle 11"/>
          <p:cNvSpPr/>
          <p:nvPr/>
        </p:nvSpPr>
        <p:spPr>
          <a:xfrm>
            <a:off x="495300" y="203200"/>
            <a:ext cx="10883900" cy="660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Open Sans ExtraBold" pitchFamily="34" charset="0"/>
                <a:ea typeface="Open Sans ExtraBold" pitchFamily="34" charset="0"/>
                <a:cs typeface="Open Sans ExtraBold" pitchFamily="34" charset="0"/>
              </a:rPr>
              <a:t>GET API CALL</a:t>
            </a:r>
            <a:endPar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sp>
        <p:nvSpPr>
          <p:cNvPr id="13" name="Rounded Rectangle 12"/>
          <p:cNvSpPr/>
          <p:nvPr/>
        </p:nvSpPr>
        <p:spPr>
          <a:xfrm rot="16200000">
            <a:off x="10769015" y="-108585"/>
            <a:ext cx="1550763" cy="901549"/>
          </a:xfrm>
          <a:prstGeom prst="roundRect">
            <a:avLst>
              <a:gd name="adj" fmla="val 50000"/>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16200000">
            <a:off x="11397437" y="6171968"/>
            <a:ext cx="293916" cy="583057"/>
          </a:xfrm>
          <a:prstGeom prst="roundRect">
            <a:avLst>
              <a:gd name="adj" fmla="val 31851"/>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717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457200" y="-355600"/>
            <a:ext cx="13055600" cy="76454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4" descr="blob:https://webk.telegram.org/64ed749c-2082-41e4-879f-54c072d17107"/>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blob:https://webk.telegram.org/4638cb85-9a89-4f34-9f9f-7d7b2e81ae9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9" name="Straight Connector 8"/>
          <p:cNvCxnSpPr/>
          <p:nvPr/>
        </p:nvCxnSpPr>
        <p:spPr>
          <a:xfrm>
            <a:off x="8458200" y="1646767"/>
            <a:ext cx="1151466" cy="8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492067" y="5156200"/>
            <a:ext cx="1151466" cy="8467"/>
          </a:xfrm>
          <a:prstGeom prst="line">
            <a:avLst/>
          </a:prstGeom>
        </p:spPr>
        <p:style>
          <a:lnRef idx="1">
            <a:schemeClr val="accent1"/>
          </a:lnRef>
          <a:fillRef idx="0">
            <a:schemeClr val="accent1"/>
          </a:fillRef>
          <a:effectRef idx="0">
            <a:schemeClr val="accent1"/>
          </a:effectRef>
          <a:fontRef idx="minor">
            <a:schemeClr val="tx1"/>
          </a:fontRef>
        </p:style>
      </p:cxn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047" y="1336078"/>
            <a:ext cx="10066405" cy="5274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ounded Rectangle 11"/>
          <p:cNvSpPr/>
          <p:nvPr/>
        </p:nvSpPr>
        <p:spPr>
          <a:xfrm>
            <a:off x="495300" y="203200"/>
            <a:ext cx="10883900" cy="660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Open Sans ExtraBold" pitchFamily="34" charset="0"/>
                <a:ea typeface="Open Sans ExtraBold" pitchFamily="34" charset="0"/>
                <a:cs typeface="Open Sans ExtraBold" pitchFamily="34" charset="0"/>
              </a:rPr>
              <a:t>POST API CALL</a:t>
            </a:r>
            <a:endPar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sp>
        <p:nvSpPr>
          <p:cNvPr id="13" name="Rounded Rectangle 12"/>
          <p:cNvSpPr/>
          <p:nvPr/>
        </p:nvSpPr>
        <p:spPr>
          <a:xfrm rot="16200000">
            <a:off x="10769015" y="-108585"/>
            <a:ext cx="1550763" cy="901549"/>
          </a:xfrm>
          <a:prstGeom prst="roundRect">
            <a:avLst>
              <a:gd name="adj" fmla="val 50000"/>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16200000">
            <a:off x="11397437" y="6171968"/>
            <a:ext cx="293916" cy="583057"/>
          </a:xfrm>
          <a:prstGeom prst="roundRect">
            <a:avLst>
              <a:gd name="adj" fmla="val 31851"/>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5687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457200" y="-355600"/>
            <a:ext cx="13055600" cy="76454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4" descr="blob:https://webk.telegram.org/64ed749c-2082-41e4-879f-54c072d17107"/>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blob:https://webk.telegram.org/4638cb85-9a89-4f34-9f9f-7d7b2e81ae9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9" name="Straight Connector 8"/>
          <p:cNvCxnSpPr/>
          <p:nvPr/>
        </p:nvCxnSpPr>
        <p:spPr>
          <a:xfrm>
            <a:off x="8458200" y="1646767"/>
            <a:ext cx="1151466" cy="8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389033" y="826274"/>
            <a:ext cx="16933" cy="47193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492067" y="5156200"/>
            <a:ext cx="1151466" cy="8467"/>
          </a:xfrm>
          <a:prstGeom prst="line">
            <a:avLst/>
          </a:prstGeom>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 y="1389044"/>
            <a:ext cx="11658600" cy="499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ounded Rectangle 9"/>
          <p:cNvSpPr/>
          <p:nvPr/>
        </p:nvSpPr>
        <p:spPr>
          <a:xfrm>
            <a:off x="495300" y="203200"/>
            <a:ext cx="10883900" cy="660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Open Sans ExtraBold" pitchFamily="34" charset="0"/>
                <a:ea typeface="Open Sans ExtraBold" pitchFamily="34" charset="0"/>
                <a:cs typeface="Open Sans ExtraBold" pitchFamily="34" charset="0"/>
              </a:rPr>
              <a:t>WORKING MODEL SCREEN SHOT</a:t>
            </a:r>
            <a:endPar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sp>
        <p:nvSpPr>
          <p:cNvPr id="12" name="Rounded Rectangle 11"/>
          <p:cNvSpPr/>
          <p:nvPr/>
        </p:nvSpPr>
        <p:spPr>
          <a:xfrm rot="16200000">
            <a:off x="10769015" y="-108585"/>
            <a:ext cx="1550763" cy="901549"/>
          </a:xfrm>
          <a:prstGeom prst="roundRect">
            <a:avLst>
              <a:gd name="adj" fmla="val 50000"/>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16200000">
            <a:off x="11397437" y="6171968"/>
            <a:ext cx="293916" cy="583057"/>
          </a:xfrm>
          <a:prstGeom prst="roundRect">
            <a:avLst>
              <a:gd name="adj" fmla="val 31851"/>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0127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r="100000" b="100000"/>
            </a:path>
            <a:tileRect l="-100000" t="-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0" y="0"/>
            <a:ext cx="12192000" cy="68580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377119" y="1104900"/>
            <a:ext cx="4241800" cy="4533900"/>
          </a:xfrm>
          <a:prstGeom prst="rect">
            <a:avLst/>
          </a:prstGeom>
          <a:solidFill>
            <a:srgbClr val="84CCF0">
              <a:alpha val="23000"/>
            </a:srgbClr>
          </a:solidFill>
          <a:ln w="114300">
            <a:solidFill>
              <a:srgbClr val="4BA2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atin typeface="Nexa Light" panose="02000000000000000000" pitchFamily="50" charset="0"/>
            </a:endParaRPr>
          </a:p>
        </p:txBody>
      </p:sp>
      <p:pic>
        <p:nvPicPr>
          <p:cNvPr id="1026" name="Picture 2" descr="https://coolors.co/export/png/1c4db3-2971ce-4ba2e2-84ccf0-f1f1f1"/>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0" y="7152732"/>
            <a:ext cx="4020504" cy="704132"/>
          </a:xfrm>
          <a:prstGeom prst="rect">
            <a:avLst/>
          </a:prstGeom>
          <a:noFill/>
          <a:extLst>
            <a:ext uri="{909E8E84-426E-40DD-AFC4-6F175D3DCCD1}">
              <a14:hiddenFill xmlns:a14="http://schemas.microsoft.com/office/drawing/2010/main">
                <a:solidFill>
                  <a:srgbClr val="FFFFFF"/>
                </a:solidFill>
              </a14:hiddenFill>
            </a:ext>
          </a:extLst>
        </p:spPr>
      </p:pic>
      <p:sp>
        <p:nvSpPr>
          <p:cNvPr id="6" name="Half Frame 5"/>
          <p:cNvSpPr/>
          <p:nvPr/>
        </p:nvSpPr>
        <p:spPr>
          <a:xfrm>
            <a:off x="1321557" y="1049406"/>
            <a:ext cx="4165600" cy="4165600"/>
          </a:xfrm>
          <a:prstGeom prst="halfFrame">
            <a:avLst>
              <a:gd name="adj1" fmla="val 2693"/>
              <a:gd name="adj2" fmla="val 2636"/>
            </a:avLst>
          </a:prstGeom>
          <a:solidFill>
            <a:srgbClr val="4BA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latin typeface="Nexa Light" panose="02000000000000000000" pitchFamily="50" charset="0"/>
            </a:endParaRPr>
          </a:p>
        </p:txBody>
      </p:sp>
      <p:sp>
        <p:nvSpPr>
          <p:cNvPr id="8" name="Half Frame 7"/>
          <p:cNvSpPr/>
          <p:nvPr/>
        </p:nvSpPr>
        <p:spPr>
          <a:xfrm rot="5400000">
            <a:off x="10102841" y="442364"/>
            <a:ext cx="1363173" cy="1363173"/>
          </a:xfrm>
          <a:prstGeom prst="halfFrame">
            <a:avLst>
              <a:gd name="adj1" fmla="val 9548"/>
              <a:gd name="adj2" fmla="val 9216"/>
            </a:avLst>
          </a:prstGeom>
          <a:solidFill>
            <a:srgbClr val="4BA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latin typeface="Nexa Light" panose="02000000000000000000" pitchFamily="50" charset="0"/>
            </a:endParaRPr>
          </a:p>
        </p:txBody>
      </p:sp>
      <p:sp>
        <p:nvSpPr>
          <p:cNvPr id="7" name="TextBox 6"/>
          <p:cNvSpPr txBox="1"/>
          <p:nvPr/>
        </p:nvSpPr>
        <p:spPr>
          <a:xfrm>
            <a:off x="6622408" y="3115786"/>
            <a:ext cx="184731" cy="923330"/>
          </a:xfrm>
          <a:prstGeom prst="rect">
            <a:avLst/>
          </a:prstGeom>
          <a:noFill/>
        </p:spPr>
        <p:txBody>
          <a:bodyPr wrap="none" rtlCol="0">
            <a:spAutoFit/>
          </a:bodyPr>
          <a:lstStyle/>
          <a:p>
            <a:endParaRPr lang="pl-PL" sz="5400" b="1" dirty="0"/>
          </a:p>
        </p:txBody>
      </p:sp>
      <p:grpSp>
        <p:nvGrpSpPr>
          <p:cNvPr id="2" name="Group 1"/>
          <p:cNvGrpSpPr/>
          <p:nvPr/>
        </p:nvGrpSpPr>
        <p:grpSpPr>
          <a:xfrm>
            <a:off x="5761108" y="482814"/>
            <a:ext cx="7447111" cy="1447183"/>
            <a:chOff x="8066200" y="451817"/>
            <a:chExt cx="6436449" cy="1447183"/>
          </a:xfrm>
        </p:grpSpPr>
        <p:sp>
          <p:nvSpPr>
            <p:cNvPr id="12" name="TextBox 11"/>
            <p:cNvSpPr txBox="1"/>
            <p:nvPr/>
          </p:nvSpPr>
          <p:spPr>
            <a:xfrm>
              <a:off x="9611958" y="451817"/>
              <a:ext cx="2991716" cy="1107996"/>
            </a:xfrm>
            <a:prstGeom prst="rect">
              <a:avLst/>
            </a:prstGeom>
            <a:noFill/>
          </p:spPr>
          <p:txBody>
            <a:bodyPr wrap="none" rtlCol="0">
              <a:spAutoFit/>
            </a:bodyPr>
            <a:lstStyle/>
            <a:p>
              <a:r>
                <a:rPr lang="en-US" sz="6600" b="1" dirty="0" err="1" smtClean="0">
                  <a:solidFill>
                    <a:schemeClr val="tx1">
                      <a:lumMod val="50000"/>
                      <a:lumOff val="50000"/>
                    </a:schemeClr>
                  </a:solidFill>
                </a:rPr>
                <a:t>Chatbot</a:t>
              </a:r>
              <a:endParaRPr lang="pl-PL" sz="6600" b="1" dirty="0">
                <a:solidFill>
                  <a:schemeClr val="tx1">
                    <a:lumMod val="50000"/>
                    <a:lumOff val="50000"/>
                  </a:schemeClr>
                </a:solidFill>
              </a:endParaRPr>
            </a:p>
          </p:txBody>
        </p:sp>
        <p:sp>
          <p:nvSpPr>
            <p:cNvPr id="13" name="TextBox 12"/>
            <p:cNvSpPr txBox="1"/>
            <p:nvPr/>
          </p:nvSpPr>
          <p:spPr>
            <a:xfrm>
              <a:off x="8066200" y="1252669"/>
              <a:ext cx="569387" cy="646331"/>
            </a:xfrm>
            <a:prstGeom prst="rect">
              <a:avLst/>
            </a:prstGeom>
            <a:noFill/>
          </p:spPr>
          <p:txBody>
            <a:bodyPr wrap="none" rtlCol="0">
              <a:spAutoFit/>
            </a:bodyPr>
            <a:lstStyle/>
            <a:p>
              <a:r>
                <a:rPr lang="pl-PL" sz="3600" b="1" dirty="0">
                  <a:solidFill>
                    <a:srgbClr val="2971CE"/>
                  </a:solidFill>
                </a:rPr>
                <a:t>1.</a:t>
              </a:r>
            </a:p>
          </p:txBody>
        </p:sp>
        <p:sp>
          <p:nvSpPr>
            <p:cNvPr id="14" name="TextBox 13"/>
            <p:cNvSpPr txBox="1"/>
            <p:nvPr/>
          </p:nvSpPr>
          <p:spPr>
            <a:xfrm>
              <a:off x="8524408" y="1375780"/>
              <a:ext cx="5978241" cy="523220"/>
            </a:xfrm>
            <a:prstGeom prst="rect">
              <a:avLst/>
            </a:prstGeom>
            <a:noFill/>
          </p:spPr>
          <p:txBody>
            <a:bodyPr wrap="square" rtlCol="0">
              <a:spAutoFit/>
            </a:bodyPr>
            <a:lstStyle/>
            <a:p>
              <a:r>
                <a:rPr lang="en-US" sz="2800" b="1" dirty="0">
                  <a:solidFill>
                    <a:schemeClr val="tx1">
                      <a:lumMod val="50000"/>
                      <a:lumOff val="50000"/>
                    </a:schemeClr>
                  </a:solidFill>
                </a:rPr>
                <a:t>Why need a contextual </a:t>
              </a:r>
              <a:r>
                <a:rPr lang="en-US" sz="2800" b="1" dirty="0" err="1">
                  <a:solidFill>
                    <a:schemeClr val="tx1">
                      <a:lumMod val="50000"/>
                      <a:lumOff val="50000"/>
                    </a:schemeClr>
                  </a:solidFill>
                </a:rPr>
                <a:t>chatbot</a:t>
              </a:r>
              <a:r>
                <a:rPr lang="en-US" sz="2800" b="1" dirty="0">
                  <a:solidFill>
                    <a:schemeClr val="tx1">
                      <a:lumMod val="50000"/>
                      <a:lumOff val="50000"/>
                    </a:schemeClr>
                  </a:solidFill>
                </a:rPr>
                <a:t>?</a:t>
              </a:r>
              <a:endParaRPr lang="pl-PL" sz="2800" b="1" dirty="0">
                <a:solidFill>
                  <a:schemeClr val="tx1">
                    <a:lumMod val="50000"/>
                    <a:lumOff val="50000"/>
                  </a:schemeClr>
                </a:solidFill>
              </a:endParaRPr>
            </a:p>
          </p:txBody>
        </p:sp>
      </p:gr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4362" y="1637775"/>
            <a:ext cx="3719990" cy="3719990"/>
          </a:xfrm>
          <a:prstGeom prst="rect">
            <a:avLst/>
          </a:prstGeom>
        </p:spPr>
      </p:pic>
      <p:sp>
        <p:nvSpPr>
          <p:cNvPr id="33" name="Subtitle 2"/>
          <p:cNvSpPr txBox="1">
            <a:spLocks/>
          </p:cNvSpPr>
          <p:nvPr/>
        </p:nvSpPr>
        <p:spPr>
          <a:xfrm>
            <a:off x="6622408" y="3049560"/>
            <a:ext cx="5896162" cy="8291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smtClean="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Reduces </a:t>
            </a:r>
            <a:r>
              <a:rPr lang="en-US" sz="1800" b="1" dirty="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dependency on customer care &amp; provides smooth navigation to </a:t>
            </a:r>
            <a:r>
              <a:rPr lang="en-US" sz="1800" b="1" dirty="0" smtClean="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users</a:t>
            </a:r>
            <a:endParaRPr lang="en-US" sz="1800" b="1" dirty="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4" name="Subtitle 2"/>
          <p:cNvSpPr txBox="1">
            <a:spLocks/>
          </p:cNvSpPr>
          <p:nvPr/>
        </p:nvSpPr>
        <p:spPr>
          <a:xfrm>
            <a:off x="6622408" y="3808100"/>
            <a:ext cx="6195878" cy="329638"/>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smtClean="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On </a:t>
            </a:r>
            <a:r>
              <a:rPr lang="en-US" sz="1800" b="1"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conventional web apps, users have to go to a dedicated FAQ section to get info organized under key categories</a:t>
            </a:r>
            <a:r>
              <a:rPr lang="en-US" sz="1800" b="1" dirty="0" smtClean="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a:t>
            </a:r>
            <a:endParaRPr lang="en-US" sz="1800" b="1"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8" name="Freeform 37"/>
          <p:cNvSpPr/>
          <p:nvPr/>
        </p:nvSpPr>
        <p:spPr>
          <a:xfrm rot="5400000">
            <a:off x="6090505" y="3914710"/>
            <a:ext cx="401516" cy="401516"/>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p:cNvSpPr/>
          <p:nvPr/>
        </p:nvSpPr>
        <p:spPr>
          <a:xfrm rot="5400000">
            <a:off x="6090505" y="2295156"/>
            <a:ext cx="401516" cy="401516"/>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rot="5400000">
            <a:off x="6090505" y="3115786"/>
            <a:ext cx="401516" cy="401516"/>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75000"/>
                </a:schemeClr>
              </a:solidFill>
            </a:endParaRPr>
          </a:p>
        </p:txBody>
      </p:sp>
      <p:sp>
        <p:nvSpPr>
          <p:cNvPr id="20" name="Subtitle 2"/>
          <p:cNvSpPr txBox="1">
            <a:spLocks/>
          </p:cNvSpPr>
          <p:nvPr/>
        </p:nvSpPr>
        <p:spPr>
          <a:xfrm>
            <a:off x="6638738" y="2295156"/>
            <a:ext cx="6195878" cy="3296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err="1">
                <a:solidFill>
                  <a:srgbClr val="7AC5DD"/>
                </a:solidFill>
                <a:latin typeface="Open Sans" panose="020B0606030504020204" pitchFamily="34" charset="0"/>
                <a:ea typeface="Open Sans" panose="020B0606030504020204" pitchFamily="34" charset="0"/>
                <a:cs typeface="Open Sans" panose="020B0606030504020204" pitchFamily="34" charset="0"/>
              </a:rPr>
              <a:t>Chatbots</a:t>
            </a:r>
            <a:r>
              <a:rPr lang="en-US" sz="1800" b="1" dirty="0">
                <a:solidFill>
                  <a:srgbClr val="7AC5DD"/>
                </a:solidFill>
                <a:latin typeface="Open Sans" panose="020B0606030504020204" pitchFamily="34" charset="0"/>
                <a:ea typeface="Open Sans" panose="020B0606030504020204" pitchFamily="34" charset="0"/>
                <a:cs typeface="Open Sans" panose="020B0606030504020204" pitchFamily="34" charset="0"/>
              </a:rPr>
              <a:t> are a necessary part of good user </a:t>
            </a:r>
            <a:r>
              <a:rPr lang="en-US" sz="1800" b="1" dirty="0" smtClean="0">
                <a:solidFill>
                  <a:srgbClr val="7AC5DD"/>
                </a:solidFill>
                <a:latin typeface="Open Sans" panose="020B0606030504020204" pitchFamily="34" charset="0"/>
                <a:ea typeface="Open Sans" panose="020B0606030504020204" pitchFamily="34" charset="0"/>
                <a:cs typeface="Open Sans" panose="020B0606030504020204" pitchFamily="34" charset="0"/>
              </a:rPr>
              <a:t>experience.</a:t>
            </a:r>
            <a:endParaRPr lang="en-US" sz="1800" b="1" dirty="0">
              <a:solidFill>
                <a:srgbClr val="7AC5DD"/>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1" name="Subtitle 2"/>
          <p:cNvSpPr txBox="1">
            <a:spLocks/>
          </p:cNvSpPr>
          <p:nvPr/>
        </p:nvSpPr>
        <p:spPr>
          <a:xfrm>
            <a:off x="6638738" y="4763920"/>
            <a:ext cx="6195878" cy="329638"/>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FAQs</a:t>
            </a:r>
            <a:r>
              <a:rPr lang="en-US" sz="1800" b="1" dirty="0" smtClean="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800" b="1" dirty="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are not served in an interactive manner</a:t>
            </a:r>
          </a:p>
        </p:txBody>
      </p:sp>
      <p:sp>
        <p:nvSpPr>
          <p:cNvPr id="22" name="Subtitle 2"/>
          <p:cNvSpPr txBox="1">
            <a:spLocks/>
          </p:cNvSpPr>
          <p:nvPr/>
        </p:nvSpPr>
        <p:spPr>
          <a:xfrm>
            <a:off x="6613173" y="5213652"/>
            <a:ext cx="6195878" cy="329638"/>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rgbClr val="7AC5DD"/>
                </a:solidFill>
                <a:latin typeface="Open Sans" panose="020B0606030504020204" pitchFamily="34" charset="0"/>
                <a:ea typeface="Open Sans" panose="020B0606030504020204" pitchFamily="34" charset="0"/>
                <a:cs typeface="Open Sans" panose="020B0606030504020204" pitchFamily="34" charset="0"/>
              </a:rPr>
              <a:t>No user context is used to narrow down FAQs &amp; show relevant ones</a:t>
            </a:r>
          </a:p>
        </p:txBody>
      </p:sp>
      <p:sp>
        <p:nvSpPr>
          <p:cNvPr id="23" name="Freeform 22"/>
          <p:cNvSpPr/>
          <p:nvPr/>
        </p:nvSpPr>
        <p:spPr>
          <a:xfrm rot="5400000">
            <a:off x="6096000" y="5378471"/>
            <a:ext cx="401516" cy="401516"/>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rot="5400000">
            <a:off x="6090505" y="4692042"/>
            <a:ext cx="401516" cy="401516"/>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75000"/>
                </a:schemeClr>
              </a:solidFill>
            </a:endParaRPr>
          </a:p>
        </p:txBody>
      </p:sp>
    </p:spTree>
    <p:extLst>
      <p:ext uri="{BB962C8B-B14F-4D97-AF65-F5344CB8AC3E}">
        <p14:creationId xmlns:p14="http://schemas.microsoft.com/office/powerpoint/2010/main" val="3833416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500"/>
                                        <p:tgtEl>
                                          <p:spTgt spid="3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fade">
                                      <p:cBhvr>
                                        <p:cTn id="20" dur="500"/>
                                        <p:tgtEl>
                                          <p:spTgt spid="38"/>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wipe(left)">
                                      <p:cBhvr>
                                        <p:cTn id="24" dur="500"/>
                                        <p:tgtEl>
                                          <p:spTgt spid="34"/>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left)">
                                      <p:cBhvr>
                                        <p:cTn id="28" dur="500"/>
                                        <p:tgtEl>
                                          <p:spTgt spid="20"/>
                                        </p:tgtEl>
                                      </p:cBhvr>
                                    </p:animEffect>
                                  </p:childTnLst>
                                </p:cTn>
                              </p:par>
                            </p:childTnLst>
                          </p:cTn>
                        </p:par>
                        <p:par>
                          <p:cTn id="29" fill="hold">
                            <p:stCondLst>
                              <p:cond delay="1500"/>
                            </p:stCondLst>
                            <p:childTnLst>
                              <p:par>
                                <p:cTn id="30" presetID="22" presetClass="entr" presetSubtype="8" fill="hold" grpId="0" nodeType="after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childTnLst>
                          </p:cTn>
                        </p:par>
                        <p:par>
                          <p:cTn id="33" fill="hold">
                            <p:stCondLst>
                              <p:cond delay="2000"/>
                            </p:stCondLst>
                            <p:childTnLst>
                              <p:par>
                                <p:cTn id="34" presetID="22" presetClass="entr" presetSubtype="8" fill="hold" grpId="0" nodeType="after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left)">
                                      <p:cBhvr>
                                        <p:cTn id="36" dur="500"/>
                                        <p:tgtEl>
                                          <p:spTgt spid="22"/>
                                        </p:tgtEl>
                                      </p:cBhvr>
                                    </p:animEffect>
                                  </p:childTnLst>
                                </p:cTn>
                              </p:par>
                            </p:childTnLst>
                          </p:cTn>
                        </p:par>
                        <p:par>
                          <p:cTn id="37" fill="hold">
                            <p:stCondLst>
                              <p:cond delay="2500"/>
                            </p:stCondLst>
                            <p:childTnLst>
                              <p:par>
                                <p:cTn id="38" presetID="10" presetClass="entr" presetSubtype="0"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8" grpId="0" animBg="1"/>
      <p:bldP spid="39" grpId="0" animBg="1"/>
      <p:bldP spid="40" grpId="0" animBg="1"/>
      <p:bldP spid="20" grpId="0"/>
      <p:bldP spid="21" grpId="0"/>
      <p:bldP spid="22" grpId="0"/>
      <p:bldP spid="23" grpId="0" animBg="1"/>
      <p:bldP spid="2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457200" y="-355600"/>
            <a:ext cx="13055600" cy="76454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4" descr="blob:https://webk.telegram.org/64ed749c-2082-41e4-879f-54c072d17107"/>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blob:https://webk.telegram.org/4638cb85-9a89-4f34-9f9f-7d7b2e81ae9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9" name="Straight Connector 8"/>
          <p:cNvCxnSpPr/>
          <p:nvPr/>
        </p:nvCxnSpPr>
        <p:spPr>
          <a:xfrm>
            <a:off x="8179770" y="1493613"/>
            <a:ext cx="1151466" cy="8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389033" y="826274"/>
            <a:ext cx="16933" cy="47193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492067" y="5156200"/>
            <a:ext cx="1151466" cy="8467"/>
          </a:xfrm>
          <a:prstGeom prst="line">
            <a:avLst/>
          </a:prstGeom>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495300" y="203200"/>
            <a:ext cx="10883900" cy="660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Open Sans ExtraBold" pitchFamily="34" charset="0"/>
                <a:ea typeface="Open Sans ExtraBold" pitchFamily="34" charset="0"/>
                <a:cs typeface="Open Sans ExtraBold" pitchFamily="34" charset="0"/>
              </a:rPr>
              <a:t>WORKING MODEL SCREEN SHOT</a:t>
            </a:r>
            <a:endPar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sp>
        <p:nvSpPr>
          <p:cNvPr id="12" name="Rounded Rectangle 11"/>
          <p:cNvSpPr/>
          <p:nvPr/>
        </p:nvSpPr>
        <p:spPr>
          <a:xfrm rot="16200000">
            <a:off x="10769015" y="-108585"/>
            <a:ext cx="1550763" cy="901549"/>
          </a:xfrm>
          <a:prstGeom prst="roundRect">
            <a:avLst>
              <a:gd name="adj" fmla="val 50000"/>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16200000">
            <a:off x="11397437" y="6171968"/>
            <a:ext cx="293916" cy="583057"/>
          </a:xfrm>
          <a:prstGeom prst="roundRect">
            <a:avLst>
              <a:gd name="adj" fmla="val 31851"/>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Users\mayan\OneDrive\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75" y="1076046"/>
            <a:ext cx="4597400" cy="250532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mayan\OneDrive\Deskto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75" y="3562150"/>
            <a:ext cx="4597400" cy="3276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mayan\OneDrive\Desktop\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9836" y="1730443"/>
            <a:ext cx="6325335" cy="4344226"/>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p:cNvCxnSpPr/>
          <p:nvPr/>
        </p:nvCxnSpPr>
        <p:spPr>
          <a:xfrm>
            <a:off x="8256770" y="6288215"/>
            <a:ext cx="1151466" cy="84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6606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457200" y="-355600"/>
            <a:ext cx="13055600" cy="76454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4" descr="blob:https://webk.telegram.org/64ed749c-2082-41e4-879f-54c072d17107"/>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blob:https://webk.telegram.org/4638cb85-9a89-4f34-9f9f-7d7b2e81ae9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9" name="Straight Connector 8"/>
          <p:cNvCxnSpPr/>
          <p:nvPr/>
        </p:nvCxnSpPr>
        <p:spPr>
          <a:xfrm>
            <a:off x="8179770" y="1493613"/>
            <a:ext cx="1151466" cy="8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389033" y="826274"/>
            <a:ext cx="16933" cy="47193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492067" y="5156200"/>
            <a:ext cx="1151466" cy="8467"/>
          </a:xfrm>
          <a:prstGeom prst="line">
            <a:avLst/>
          </a:prstGeom>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495300" y="203200"/>
            <a:ext cx="10883900" cy="660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Open Sans ExtraBold" pitchFamily="34" charset="0"/>
                <a:ea typeface="Open Sans ExtraBold" pitchFamily="34" charset="0"/>
                <a:cs typeface="Open Sans ExtraBold" pitchFamily="34" charset="0"/>
              </a:rPr>
              <a:t>MongoDB connection SCREEN SHOT</a:t>
            </a:r>
            <a:endPar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sp>
        <p:nvSpPr>
          <p:cNvPr id="12" name="Rounded Rectangle 11"/>
          <p:cNvSpPr/>
          <p:nvPr/>
        </p:nvSpPr>
        <p:spPr>
          <a:xfrm rot="16200000">
            <a:off x="10769015" y="-108585"/>
            <a:ext cx="1550763" cy="901549"/>
          </a:xfrm>
          <a:prstGeom prst="roundRect">
            <a:avLst>
              <a:gd name="adj" fmla="val 50000"/>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16200000">
            <a:off x="11397437" y="6171968"/>
            <a:ext cx="293916" cy="583057"/>
          </a:xfrm>
          <a:prstGeom prst="roundRect">
            <a:avLst>
              <a:gd name="adj" fmla="val 31851"/>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8256770" y="6288215"/>
            <a:ext cx="1151466" cy="8467"/>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5238" y="1171288"/>
            <a:ext cx="9664700" cy="476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111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457200" y="-355600"/>
            <a:ext cx="13055600" cy="76454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sp>
        <p:nvSpPr>
          <p:cNvPr id="5" name="AutoShape 4" descr="blob:https://webk.telegram.org/64ed749c-2082-41e4-879f-54c072d17107"/>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blob:https://webk.telegram.org/4638cb85-9a89-4f34-9f9f-7d7b2e81ae9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9" name="Straight Connector 8"/>
          <p:cNvCxnSpPr/>
          <p:nvPr/>
        </p:nvCxnSpPr>
        <p:spPr>
          <a:xfrm>
            <a:off x="8738020" y="1493613"/>
            <a:ext cx="1151466" cy="8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66533" y="826274"/>
            <a:ext cx="16933" cy="47193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0317" y="5156200"/>
            <a:ext cx="1151466" cy="8467"/>
          </a:xfrm>
          <a:prstGeom prst="line">
            <a:avLst/>
          </a:prstGeom>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495300" y="203200"/>
            <a:ext cx="10883900" cy="660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Open Sans ExtraBold" pitchFamily="34" charset="0"/>
                <a:ea typeface="Open Sans ExtraBold" pitchFamily="34" charset="0"/>
                <a:cs typeface="Open Sans ExtraBold" pitchFamily="34" charset="0"/>
              </a:rPr>
              <a:t>Model Graph</a:t>
            </a:r>
            <a:endPar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sp>
        <p:nvSpPr>
          <p:cNvPr id="12" name="Rounded Rectangle 11"/>
          <p:cNvSpPr/>
          <p:nvPr/>
        </p:nvSpPr>
        <p:spPr>
          <a:xfrm rot="16200000">
            <a:off x="10769015" y="-108585"/>
            <a:ext cx="1550763" cy="901549"/>
          </a:xfrm>
          <a:prstGeom prst="roundRect">
            <a:avLst>
              <a:gd name="adj" fmla="val 50000"/>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16200000">
            <a:off x="11397437" y="6171968"/>
            <a:ext cx="293916" cy="583057"/>
          </a:xfrm>
          <a:prstGeom prst="roundRect">
            <a:avLst>
              <a:gd name="adj" fmla="val 31851"/>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8763405" y="5738602"/>
            <a:ext cx="1151466" cy="8467"/>
          </a:xfrm>
          <a:prstGeom prst="line">
            <a:avLst/>
          </a:prstGeom>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224" y="2021542"/>
            <a:ext cx="4429971" cy="3134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3327" y="1983042"/>
            <a:ext cx="4513980" cy="3213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7371" y="5545667"/>
            <a:ext cx="2168282" cy="63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0" name="Straight Connector 19"/>
          <p:cNvCxnSpPr/>
          <p:nvPr/>
        </p:nvCxnSpPr>
        <p:spPr>
          <a:xfrm>
            <a:off x="2480091" y="1502080"/>
            <a:ext cx="1151466" cy="8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505476" y="5747069"/>
            <a:ext cx="1151466" cy="8467"/>
          </a:xfrm>
          <a:prstGeom prst="line">
            <a:avLst/>
          </a:prstGeom>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1676352" y="6133296"/>
            <a:ext cx="3271019" cy="660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Open Sans ExtraBold" pitchFamily="34" charset="0"/>
                <a:ea typeface="Open Sans ExtraBold" pitchFamily="34" charset="0"/>
                <a:cs typeface="Open Sans ExtraBold" pitchFamily="34" charset="0"/>
              </a:rPr>
              <a:t>Accuracy Graph</a:t>
            </a:r>
            <a:endPar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sp>
        <p:nvSpPr>
          <p:cNvPr id="25" name="Rounded Rectangle 24"/>
          <p:cNvSpPr/>
          <p:nvPr/>
        </p:nvSpPr>
        <p:spPr>
          <a:xfrm>
            <a:off x="7703628" y="6133296"/>
            <a:ext cx="3271019" cy="660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Open Sans ExtraBold" pitchFamily="34" charset="0"/>
                <a:ea typeface="Open Sans ExtraBold" pitchFamily="34" charset="0"/>
                <a:cs typeface="Open Sans ExtraBold" pitchFamily="34" charset="0"/>
              </a:rPr>
              <a:t>Loss Graph</a:t>
            </a:r>
            <a:endPar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spTree>
    <p:extLst>
      <p:ext uri="{BB962C8B-B14F-4D97-AF65-F5344CB8AC3E}">
        <p14:creationId xmlns:p14="http://schemas.microsoft.com/office/powerpoint/2010/main" val="15511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457200" y="-355600"/>
            <a:ext cx="13055600" cy="76454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sp>
        <p:nvSpPr>
          <p:cNvPr id="5" name="AutoShape 4" descr="blob:https://webk.telegram.org/64ed749c-2082-41e4-879f-54c072d17107"/>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blob:https://webk.telegram.org/4638cb85-9a89-4f34-9f9f-7d7b2e81ae9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9" name="Straight Connector 8"/>
          <p:cNvCxnSpPr/>
          <p:nvPr/>
        </p:nvCxnSpPr>
        <p:spPr>
          <a:xfrm>
            <a:off x="8738020" y="1493613"/>
            <a:ext cx="1151466" cy="8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66533" y="826274"/>
            <a:ext cx="16933" cy="47193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50317" y="5156200"/>
            <a:ext cx="1151466" cy="8467"/>
          </a:xfrm>
          <a:prstGeom prst="line">
            <a:avLst/>
          </a:prstGeom>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495300" y="203200"/>
            <a:ext cx="10883900" cy="660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Open Sans ExtraBold" pitchFamily="34" charset="0"/>
                <a:ea typeface="Open Sans ExtraBold" pitchFamily="34" charset="0"/>
                <a:cs typeface="Open Sans ExtraBold" pitchFamily="34" charset="0"/>
              </a:rPr>
              <a:t>Evaluation Metrics Comparison</a:t>
            </a:r>
            <a:endPar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sp>
        <p:nvSpPr>
          <p:cNvPr id="12" name="Rounded Rectangle 11"/>
          <p:cNvSpPr/>
          <p:nvPr/>
        </p:nvSpPr>
        <p:spPr>
          <a:xfrm rot="16200000">
            <a:off x="10769015" y="-108585"/>
            <a:ext cx="1550763" cy="901549"/>
          </a:xfrm>
          <a:prstGeom prst="roundRect">
            <a:avLst>
              <a:gd name="adj" fmla="val 50000"/>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16200000">
            <a:off x="11397437" y="6171968"/>
            <a:ext cx="293916" cy="583057"/>
          </a:xfrm>
          <a:prstGeom prst="roundRect">
            <a:avLst>
              <a:gd name="adj" fmla="val 31851"/>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8763405" y="5738602"/>
            <a:ext cx="1151466" cy="8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480091" y="1502080"/>
            <a:ext cx="1151466" cy="8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505476" y="5747069"/>
            <a:ext cx="1151466" cy="8467"/>
          </a:xfrm>
          <a:prstGeom prst="line">
            <a:avLst/>
          </a:prstGeom>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1354635" y="4721061"/>
            <a:ext cx="9315376" cy="2091067"/>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Open Sans ExtraBold" pitchFamily="34" charset="0"/>
                <a:ea typeface="Open Sans ExtraBold" pitchFamily="34" charset="0"/>
                <a:cs typeface="Open Sans ExtraBold" pitchFamily="34" charset="0"/>
              </a:rPr>
              <a:t>The </a:t>
            </a:r>
            <a:r>
              <a:rPr lang="en-US" sz="2000" b="1" dirty="0" err="1">
                <a:solidFill>
                  <a:schemeClr val="tx1">
                    <a:lumMod val="50000"/>
                    <a:lumOff val="50000"/>
                  </a:schemeClr>
                </a:solidFill>
                <a:latin typeface="Open Sans ExtraBold" pitchFamily="34" charset="0"/>
                <a:ea typeface="Open Sans ExtraBold" pitchFamily="34" charset="0"/>
                <a:cs typeface="Open Sans ExtraBold" pitchFamily="34" charset="0"/>
              </a:rPr>
              <a:t>PyTorch</a:t>
            </a:r>
            <a:r>
              <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rPr>
              <a:t> model has a greater recall, meaning it captures more positive occurrences but with somewhat lower accuracy, while the </a:t>
            </a:r>
            <a:r>
              <a:rPr lang="en-US" sz="2000" b="1" dirty="0" err="1">
                <a:solidFill>
                  <a:schemeClr val="tx1">
                    <a:lumMod val="50000"/>
                    <a:lumOff val="50000"/>
                  </a:schemeClr>
                </a:solidFill>
                <a:latin typeface="Open Sans ExtraBold" pitchFamily="34" charset="0"/>
                <a:ea typeface="Open Sans ExtraBold" pitchFamily="34" charset="0"/>
                <a:cs typeface="Open Sans ExtraBold" pitchFamily="34" charset="0"/>
              </a:rPr>
              <a:t>TensorFlow</a:t>
            </a:r>
            <a:r>
              <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rPr>
              <a:t> model has a higher precision and F1 score, showing better results in terms of precision-recall balance. Depending on the particular needs of the application, either precision or recall will be </a:t>
            </a:r>
            <a:r>
              <a:rPr lang="en-US" sz="2000" b="1" dirty="0" err="1">
                <a:solidFill>
                  <a:schemeClr val="tx1">
                    <a:lumMod val="50000"/>
                    <a:lumOff val="50000"/>
                  </a:schemeClr>
                </a:solidFill>
                <a:latin typeface="Open Sans ExtraBold" pitchFamily="34" charset="0"/>
                <a:ea typeface="Open Sans ExtraBold" pitchFamily="34" charset="0"/>
                <a:cs typeface="Open Sans ExtraBold" pitchFamily="34" charset="0"/>
              </a:rPr>
              <a:t>emphasised</a:t>
            </a:r>
            <a:r>
              <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rPr>
              <a:t> when choosing between each of the </a:t>
            </a:r>
            <a:r>
              <a:rPr lang="en-US" sz="2000" b="1" dirty="0" smtClean="0">
                <a:solidFill>
                  <a:schemeClr val="tx1">
                    <a:lumMod val="50000"/>
                    <a:lumOff val="50000"/>
                  </a:schemeClr>
                </a:solidFill>
                <a:latin typeface="Open Sans ExtraBold" pitchFamily="34" charset="0"/>
                <a:ea typeface="Open Sans ExtraBold" pitchFamily="34" charset="0"/>
                <a:cs typeface="Open Sans ExtraBold" pitchFamily="34" charset="0"/>
              </a:rPr>
              <a:t>models.</a:t>
            </a:r>
            <a:endPar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591415972"/>
              </p:ext>
            </p:extLst>
          </p:nvPr>
        </p:nvGraphicFramePr>
        <p:xfrm>
          <a:off x="2581458" y="1511544"/>
          <a:ext cx="7208569" cy="2636076"/>
        </p:xfrm>
        <a:graphic>
          <a:graphicData uri="http://schemas.openxmlformats.org/drawingml/2006/table">
            <a:tbl>
              <a:tblPr firstRow="1" firstCol="1" bandRow="1">
                <a:tableStyleId>{5C22544A-7EE6-4342-B048-85BDC9FD1C3A}</a:tableStyleId>
              </a:tblPr>
              <a:tblGrid>
                <a:gridCol w="2156662"/>
                <a:gridCol w="2664643"/>
                <a:gridCol w="2387264"/>
              </a:tblGrid>
              <a:tr h="659019">
                <a:tc>
                  <a:txBody>
                    <a:bodyPr/>
                    <a:lstStyle/>
                    <a:p>
                      <a:pPr marL="0" marR="96520" algn="ctr">
                        <a:lnSpc>
                          <a:spcPts val="3000"/>
                        </a:lnSpc>
                        <a:spcBef>
                          <a:spcPts val="335"/>
                        </a:spcBef>
                        <a:spcAft>
                          <a:spcPts val="0"/>
                        </a:spcAft>
                        <a:tabLst>
                          <a:tab pos="602615" algn="l"/>
                        </a:tabLst>
                      </a:pPr>
                      <a:r>
                        <a:rPr lang="en-US" sz="1800" dirty="0">
                          <a:effectLst/>
                        </a:rPr>
                        <a:t>Evaluation Metrics</a:t>
                      </a:r>
                      <a:endParaRPr lang="en-US" sz="1600" dirty="0">
                        <a:effectLst/>
                        <a:latin typeface="Times New Roman"/>
                        <a:ea typeface="Times New Roman"/>
                        <a:cs typeface="Times New Roman"/>
                      </a:endParaRPr>
                    </a:p>
                  </a:txBody>
                  <a:tcPr marL="68580" marR="68580" marT="0" marB="0" anchor="ctr"/>
                </a:tc>
                <a:tc>
                  <a:txBody>
                    <a:bodyPr/>
                    <a:lstStyle/>
                    <a:p>
                      <a:pPr marL="0" marR="96520" algn="ctr">
                        <a:lnSpc>
                          <a:spcPts val="3000"/>
                        </a:lnSpc>
                        <a:spcBef>
                          <a:spcPts val="335"/>
                        </a:spcBef>
                        <a:spcAft>
                          <a:spcPts val="0"/>
                        </a:spcAft>
                        <a:tabLst>
                          <a:tab pos="602615" algn="l"/>
                        </a:tabLst>
                      </a:pPr>
                      <a:r>
                        <a:rPr lang="en-US" sz="1800" dirty="0" err="1">
                          <a:effectLst/>
                        </a:rPr>
                        <a:t>TensorFlow</a:t>
                      </a:r>
                      <a:r>
                        <a:rPr lang="en-US" sz="1800" dirty="0">
                          <a:effectLst/>
                        </a:rPr>
                        <a:t> </a:t>
                      </a:r>
                      <a:r>
                        <a:rPr lang="en-US" sz="1800" dirty="0" smtClean="0">
                          <a:effectLst/>
                        </a:rPr>
                        <a:t>Framework</a:t>
                      </a:r>
                      <a:endParaRPr lang="en-US" sz="1600" dirty="0">
                        <a:effectLst/>
                        <a:latin typeface="Times New Roman"/>
                        <a:ea typeface="Times New Roman"/>
                        <a:cs typeface="Times New Roman"/>
                      </a:endParaRPr>
                    </a:p>
                  </a:txBody>
                  <a:tcPr marL="68580" marR="68580" marT="0" marB="0" anchor="ctr"/>
                </a:tc>
                <a:tc>
                  <a:txBody>
                    <a:bodyPr/>
                    <a:lstStyle/>
                    <a:p>
                      <a:pPr marL="0" marR="96520" algn="ctr">
                        <a:lnSpc>
                          <a:spcPts val="3000"/>
                        </a:lnSpc>
                        <a:spcBef>
                          <a:spcPts val="335"/>
                        </a:spcBef>
                        <a:spcAft>
                          <a:spcPts val="0"/>
                        </a:spcAft>
                        <a:tabLst>
                          <a:tab pos="602615" algn="l"/>
                        </a:tabLst>
                      </a:pPr>
                      <a:r>
                        <a:rPr lang="en-US" sz="1800" dirty="0" err="1">
                          <a:effectLst/>
                        </a:rPr>
                        <a:t>Pytorch</a:t>
                      </a:r>
                      <a:r>
                        <a:rPr lang="en-US" sz="1800" dirty="0">
                          <a:effectLst/>
                        </a:rPr>
                        <a:t> </a:t>
                      </a:r>
                      <a:r>
                        <a:rPr lang="en-US" sz="1800" dirty="0" smtClean="0">
                          <a:effectLst/>
                        </a:rPr>
                        <a:t>Framework</a:t>
                      </a:r>
                      <a:endParaRPr lang="en-US" sz="1600" dirty="0">
                        <a:effectLst/>
                        <a:latin typeface="Times New Roman"/>
                        <a:ea typeface="Times New Roman"/>
                        <a:cs typeface="Times New Roman"/>
                      </a:endParaRPr>
                    </a:p>
                  </a:txBody>
                  <a:tcPr marL="68580" marR="68580" marT="0" marB="0" anchor="ctr"/>
                </a:tc>
              </a:tr>
              <a:tr h="659019">
                <a:tc>
                  <a:txBody>
                    <a:bodyPr/>
                    <a:lstStyle/>
                    <a:p>
                      <a:pPr marL="0" marR="96520" algn="ctr">
                        <a:lnSpc>
                          <a:spcPts val="3000"/>
                        </a:lnSpc>
                        <a:spcBef>
                          <a:spcPts val="335"/>
                        </a:spcBef>
                        <a:spcAft>
                          <a:spcPts val="0"/>
                        </a:spcAft>
                        <a:tabLst>
                          <a:tab pos="602615" algn="l"/>
                        </a:tabLst>
                      </a:pPr>
                      <a:r>
                        <a:rPr lang="en-US" sz="1800">
                          <a:effectLst/>
                        </a:rPr>
                        <a:t>Precision</a:t>
                      </a:r>
                      <a:endParaRPr lang="en-US" sz="1600">
                        <a:effectLst/>
                        <a:latin typeface="Times New Roman"/>
                        <a:ea typeface="Times New Roman"/>
                        <a:cs typeface="Times New Roman"/>
                      </a:endParaRPr>
                    </a:p>
                  </a:txBody>
                  <a:tcPr marL="68580" marR="68580" marT="0" marB="0" anchor="ctr"/>
                </a:tc>
                <a:tc>
                  <a:txBody>
                    <a:bodyPr/>
                    <a:lstStyle/>
                    <a:p>
                      <a:pPr marL="0" marR="96520" algn="ctr">
                        <a:lnSpc>
                          <a:spcPts val="3000"/>
                        </a:lnSpc>
                        <a:spcBef>
                          <a:spcPts val="335"/>
                        </a:spcBef>
                        <a:spcAft>
                          <a:spcPts val="0"/>
                        </a:spcAft>
                        <a:tabLst>
                          <a:tab pos="602615" algn="l"/>
                        </a:tabLst>
                      </a:pPr>
                      <a:r>
                        <a:rPr lang="en-US" sz="1800" dirty="0">
                          <a:effectLst/>
                        </a:rPr>
                        <a:t>0. 94</a:t>
                      </a:r>
                      <a:endParaRPr lang="en-US" sz="1600" dirty="0">
                        <a:effectLst/>
                        <a:latin typeface="Times New Roman"/>
                        <a:ea typeface="Times New Roman"/>
                        <a:cs typeface="Times New Roman"/>
                      </a:endParaRPr>
                    </a:p>
                  </a:txBody>
                  <a:tcPr marL="68580" marR="68580" marT="0" marB="0" anchor="ctr"/>
                </a:tc>
                <a:tc>
                  <a:txBody>
                    <a:bodyPr/>
                    <a:lstStyle/>
                    <a:p>
                      <a:pPr marL="0" marR="96520" algn="ctr">
                        <a:lnSpc>
                          <a:spcPts val="3000"/>
                        </a:lnSpc>
                        <a:spcBef>
                          <a:spcPts val="335"/>
                        </a:spcBef>
                        <a:spcAft>
                          <a:spcPts val="0"/>
                        </a:spcAft>
                        <a:tabLst>
                          <a:tab pos="602615" algn="l"/>
                        </a:tabLst>
                      </a:pPr>
                      <a:r>
                        <a:rPr lang="en-US" sz="1800">
                          <a:effectLst/>
                        </a:rPr>
                        <a:t>0.8889</a:t>
                      </a:r>
                      <a:endParaRPr lang="en-US" sz="1600">
                        <a:effectLst/>
                        <a:latin typeface="Times New Roman"/>
                        <a:ea typeface="Times New Roman"/>
                        <a:cs typeface="Times New Roman"/>
                      </a:endParaRPr>
                    </a:p>
                  </a:txBody>
                  <a:tcPr marL="68580" marR="68580" marT="0" marB="0" anchor="ctr"/>
                </a:tc>
              </a:tr>
              <a:tr h="659019">
                <a:tc>
                  <a:txBody>
                    <a:bodyPr/>
                    <a:lstStyle/>
                    <a:p>
                      <a:pPr marL="0" marR="96520" algn="ctr">
                        <a:lnSpc>
                          <a:spcPts val="3000"/>
                        </a:lnSpc>
                        <a:spcBef>
                          <a:spcPts val="335"/>
                        </a:spcBef>
                        <a:spcAft>
                          <a:spcPts val="0"/>
                        </a:spcAft>
                        <a:tabLst>
                          <a:tab pos="602615" algn="l"/>
                        </a:tabLst>
                      </a:pPr>
                      <a:r>
                        <a:rPr lang="en-US" sz="1800">
                          <a:effectLst/>
                        </a:rPr>
                        <a:t>Recall</a:t>
                      </a:r>
                      <a:endParaRPr lang="en-US" sz="1600">
                        <a:effectLst/>
                        <a:latin typeface="Times New Roman"/>
                        <a:ea typeface="Times New Roman"/>
                        <a:cs typeface="Times New Roman"/>
                      </a:endParaRPr>
                    </a:p>
                  </a:txBody>
                  <a:tcPr marL="68580" marR="68580" marT="0" marB="0" anchor="ctr"/>
                </a:tc>
                <a:tc>
                  <a:txBody>
                    <a:bodyPr/>
                    <a:lstStyle/>
                    <a:p>
                      <a:pPr marL="0" marR="96520" algn="ctr">
                        <a:lnSpc>
                          <a:spcPts val="3000"/>
                        </a:lnSpc>
                        <a:spcBef>
                          <a:spcPts val="335"/>
                        </a:spcBef>
                        <a:spcAft>
                          <a:spcPts val="0"/>
                        </a:spcAft>
                        <a:tabLst>
                          <a:tab pos="602615" algn="l"/>
                        </a:tabLst>
                      </a:pPr>
                      <a:r>
                        <a:rPr lang="en-US" sz="1800">
                          <a:effectLst/>
                        </a:rPr>
                        <a:t>0. 9591</a:t>
                      </a:r>
                      <a:endParaRPr lang="en-US" sz="1600">
                        <a:effectLst/>
                        <a:latin typeface="Times New Roman"/>
                        <a:ea typeface="Times New Roman"/>
                        <a:cs typeface="Times New Roman"/>
                      </a:endParaRPr>
                    </a:p>
                  </a:txBody>
                  <a:tcPr marL="68580" marR="68580" marT="0" marB="0" anchor="ctr"/>
                </a:tc>
                <a:tc>
                  <a:txBody>
                    <a:bodyPr/>
                    <a:lstStyle/>
                    <a:p>
                      <a:pPr marL="0" marR="96520" algn="ctr">
                        <a:lnSpc>
                          <a:spcPts val="3000"/>
                        </a:lnSpc>
                        <a:spcBef>
                          <a:spcPts val="335"/>
                        </a:spcBef>
                        <a:spcAft>
                          <a:spcPts val="0"/>
                        </a:spcAft>
                        <a:tabLst>
                          <a:tab pos="602615" algn="l"/>
                        </a:tabLst>
                      </a:pPr>
                      <a:r>
                        <a:rPr lang="en-US" sz="1800">
                          <a:effectLst/>
                        </a:rPr>
                        <a:t>0.9778</a:t>
                      </a:r>
                      <a:endParaRPr lang="en-US" sz="1600">
                        <a:effectLst/>
                        <a:latin typeface="Times New Roman"/>
                        <a:ea typeface="Times New Roman"/>
                        <a:cs typeface="Times New Roman"/>
                      </a:endParaRPr>
                    </a:p>
                  </a:txBody>
                  <a:tcPr marL="68580" marR="68580" marT="0" marB="0" anchor="ctr"/>
                </a:tc>
              </a:tr>
              <a:tr h="659019">
                <a:tc>
                  <a:txBody>
                    <a:bodyPr/>
                    <a:lstStyle/>
                    <a:p>
                      <a:pPr marL="0" marR="96520" algn="ctr">
                        <a:lnSpc>
                          <a:spcPts val="3000"/>
                        </a:lnSpc>
                        <a:spcBef>
                          <a:spcPts val="335"/>
                        </a:spcBef>
                        <a:spcAft>
                          <a:spcPts val="0"/>
                        </a:spcAft>
                        <a:tabLst>
                          <a:tab pos="602615" algn="l"/>
                        </a:tabLst>
                      </a:pPr>
                      <a:r>
                        <a:rPr lang="en-US" sz="1800" dirty="0">
                          <a:effectLst/>
                        </a:rPr>
                        <a:t>F1 Score</a:t>
                      </a:r>
                      <a:endParaRPr lang="en-US" sz="1600" dirty="0">
                        <a:effectLst/>
                        <a:latin typeface="Times New Roman"/>
                        <a:ea typeface="Times New Roman"/>
                        <a:cs typeface="Times New Roman"/>
                      </a:endParaRPr>
                    </a:p>
                  </a:txBody>
                  <a:tcPr marL="68580" marR="68580" marT="0" marB="0" anchor="ctr"/>
                </a:tc>
                <a:tc>
                  <a:txBody>
                    <a:bodyPr/>
                    <a:lstStyle/>
                    <a:p>
                      <a:pPr marL="0" marR="96520" algn="ctr">
                        <a:lnSpc>
                          <a:spcPts val="3000"/>
                        </a:lnSpc>
                        <a:spcBef>
                          <a:spcPts val="335"/>
                        </a:spcBef>
                        <a:spcAft>
                          <a:spcPts val="0"/>
                        </a:spcAft>
                        <a:tabLst>
                          <a:tab pos="602615" algn="l"/>
                        </a:tabLst>
                      </a:pPr>
                      <a:r>
                        <a:rPr lang="en-US" sz="1800" dirty="0">
                          <a:effectLst/>
                        </a:rPr>
                        <a:t>0.9494</a:t>
                      </a:r>
                      <a:endParaRPr lang="en-US" sz="1600" dirty="0">
                        <a:effectLst/>
                        <a:latin typeface="Times New Roman"/>
                        <a:ea typeface="Times New Roman"/>
                        <a:cs typeface="Times New Roman"/>
                      </a:endParaRPr>
                    </a:p>
                  </a:txBody>
                  <a:tcPr marL="68580" marR="68580" marT="0" marB="0" anchor="ctr"/>
                </a:tc>
                <a:tc>
                  <a:txBody>
                    <a:bodyPr/>
                    <a:lstStyle/>
                    <a:p>
                      <a:pPr marL="0" marR="96520" algn="ctr">
                        <a:lnSpc>
                          <a:spcPts val="3000"/>
                        </a:lnSpc>
                        <a:spcBef>
                          <a:spcPts val="335"/>
                        </a:spcBef>
                        <a:spcAft>
                          <a:spcPts val="0"/>
                        </a:spcAft>
                        <a:tabLst>
                          <a:tab pos="602615" algn="l"/>
                        </a:tabLst>
                      </a:pPr>
                      <a:r>
                        <a:rPr lang="en-US" sz="1800" dirty="0">
                          <a:effectLst/>
                        </a:rPr>
                        <a:t>0.9262</a:t>
                      </a:r>
                      <a:endParaRPr lang="en-US" sz="1600" dirty="0">
                        <a:effectLst/>
                        <a:latin typeface="Times New Roman"/>
                        <a:ea typeface="Times New Roman"/>
                        <a:cs typeface="Times New Roman"/>
                      </a:endParaRPr>
                    </a:p>
                  </a:txBody>
                  <a:tcPr marL="68580" marR="68580" marT="0" marB="0" anchor="ctr"/>
                </a:tc>
              </a:tr>
            </a:tbl>
          </a:graphicData>
        </a:graphic>
      </p:graphicFrame>
    </p:spTree>
    <p:extLst>
      <p:ext uri="{BB962C8B-B14F-4D97-AF65-F5344CB8AC3E}">
        <p14:creationId xmlns:p14="http://schemas.microsoft.com/office/powerpoint/2010/main" val="2477754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457200" y="-355600"/>
            <a:ext cx="13055600" cy="76454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sp>
        <p:nvSpPr>
          <p:cNvPr id="5" name="AutoShape 4" descr="blob:https://webk.telegram.org/64ed749c-2082-41e4-879f-54c072d17107"/>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blob:https://webk.telegram.org/4638cb85-9a89-4f34-9f9f-7d7b2e81ae9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9" name="Straight Connector 8"/>
          <p:cNvCxnSpPr/>
          <p:nvPr/>
        </p:nvCxnSpPr>
        <p:spPr>
          <a:xfrm>
            <a:off x="8738020" y="1493613"/>
            <a:ext cx="1151466" cy="8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66533" y="826274"/>
            <a:ext cx="16933" cy="5163979"/>
          </a:xfrm>
          <a:prstGeom prst="line">
            <a:avLst/>
          </a:prstGeom>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495300" y="203200"/>
            <a:ext cx="10883900" cy="660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Open Sans ExtraBold" pitchFamily="34" charset="0"/>
                <a:ea typeface="Open Sans ExtraBold" pitchFamily="34" charset="0"/>
                <a:cs typeface="Open Sans ExtraBold" pitchFamily="34" charset="0"/>
              </a:rPr>
              <a:t>Response Time Graph</a:t>
            </a:r>
            <a:endPar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sp>
        <p:nvSpPr>
          <p:cNvPr id="12" name="Rounded Rectangle 11"/>
          <p:cNvSpPr/>
          <p:nvPr/>
        </p:nvSpPr>
        <p:spPr>
          <a:xfrm rot="16200000">
            <a:off x="10769015" y="-108585"/>
            <a:ext cx="1550763" cy="901549"/>
          </a:xfrm>
          <a:prstGeom prst="roundRect">
            <a:avLst>
              <a:gd name="adj" fmla="val 50000"/>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16200000">
            <a:off x="11397437" y="6171968"/>
            <a:ext cx="293916" cy="583057"/>
          </a:xfrm>
          <a:prstGeom prst="roundRect">
            <a:avLst>
              <a:gd name="adj" fmla="val 31851"/>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8763405" y="5738602"/>
            <a:ext cx="1151466" cy="8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480091" y="1502080"/>
            <a:ext cx="1151466" cy="8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505476" y="5747069"/>
            <a:ext cx="1151466" cy="8467"/>
          </a:xfrm>
          <a:prstGeom prst="line">
            <a:avLst/>
          </a:prstGeom>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1408922" y="5990253"/>
            <a:ext cx="9283960" cy="803443"/>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tx1">
                    <a:lumMod val="50000"/>
                    <a:lumOff val="50000"/>
                  </a:schemeClr>
                </a:solidFill>
                <a:latin typeface="Open Sans ExtraBold" pitchFamily="34" charset="0"/>
                <a:ea typeface="Open Sans ExtraBold" pitchFamily="34" charset="0"/>
                <a:cs typeface="Open Sans ExtraBold" pitchFamily="34" charset="0"/>
              </a:rPr>
              <a:t>PyTorch</a:t>
            </a:r>
            <a:r>
              <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rPr>
              <a:t> outperformed the </a:t>
            </a:r>
            <a:r>
              <a:rPr lang="en-US" sz="2000" b="1" dirty="0" err="1">
                <a:solidFill>
                  <a:schemeClr val="tx1">
                    <a:lumMod val="50000"/>
                    <a:lumOff val="50000"/>
                  </a:schemeClr>
                </a:solidFill>
                <a:latin typeface="Open Sans ExtraBold" pitchFamily="34" charset="0"/>
                <a:ea typeface="Open Sans ExtraBold" pitchFamily="34" charset="0"/>
                <a:cs typeface="Open Sans ExtraBold" pitchFamily="34" charset="0"/>
              </a:rPr>
              <a:t>TensorFlow</a:t>
            </a:r>
            <a:r>
              <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rPr>
              <a:t> </a:t>
            </a:r>
            <a:r>
              <a:rPr lang="en-US" sz="2000" b="1" dirty="0" smtClean="0">
                <a:solidFill>
                  <a:schemeClr val="tx1">
                    <a:lumMod val="50000"/>
                    <a:lumOff val="50000"/>
                  </a:schemeClr>
                </a:solidFill>
                <a:latin typeface="Open Sans ExtraBold" pitchFamily="34" charset="0"/>
                <a:ea typeface="Open Sans ExtraBold" pitchFamily="34" charset="0"/>
                <a:cs typeface="Open Sans ExtraBold" pitchFamily="34" charset="0"/>
              </a:rPr>
              <a:t>in </a:t>
            </a:r>
            <a:r>
              <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rPr>
              <a:t>terms of speed, with the latter responding slower on average</a:t>
            </a:r>
            <a:endPar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pic>
        <p:nvPicPr>
          <p:cNvPr id="19" name="Picture 18"/>
          <p:cNvPicPr/>
          <p:nvPr/>
        </p:nvPicPr>
        <p:blipFill>
          <a:blip r:embed="rId2"/>
          <a:stretch>
            <a:fillRect/>
          </a:stretch>
        </p:blipFill>
        <p:spPr>
          <a:xfrm>
            <a:off x="-182661" y="1930127"/>
            <a:ext cx="5883663" cy="2464589"/>
          </a:xfrm>
          <a:prstGeom prst="rect">
            <a:avLst/>
          </a:prstGeom>
        </p:spPr>
      </p:pic>
      <p:pic>
        <p:nvPicPr>
          <p:cNvPr id="22" name="Picture 21"/>
          <p:cNvPicPr/>
          <p:nvPr/>
        </p:nvPicPr>
        <p:blipFill>
          <a:blip r:embed="rId3"/>
          <a:stretch>
            <a:fillRect/>
          </a:stretch>
        </p:blipFill>
        <p:spPr>
          <a:xfrm>
            <a:off x="6269829" y="1915697"/>
            <a:ext cx="5879592" cy="2468880"/>
          </a:xfrm>
          <a:prstGeom prst="rect">
            <a:avLst/>
          </a:prstGeom>
        </p:spPr>
      </p:pic>
      <p:sp>
        <p:nvSpPr>
          <p:cNvPr id="23" name="Rounded Rectangle 22"/>
          <p:cNvSpPr/>
          <p:nvPr/>
        </p:nvSpPr>
        <p:spPr>
          <a:xfrm>
            <a:off x="7678243" y="4780357"/>
            <a:ext cx="3271019" cy="660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AVG </a:t>
            </a:r>
            <a:r>
              <a:rPr lang="en-US" sz="2000" b="1"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0.02 S</a:t>
            </a:r>
            <a:r>
              <a:rPr lang="en-US" sz="2000" b="1" dirty="0" smtClea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econds</a:t>
            </a:r>
            <a:endParaRPr lang="en-US" sz="2000" b="1"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7" name="Rounded Rectangle 26"/>
          <p:cNvSpPr/>
          <p:nvPr/>
        </p:nvSpPr>
        <p:spPr>
          <a:xfrm>
            <a:off x="1123660" y="4780357"/>
            <a:ext cx="3271019" cy="660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AVG </a:t>
            </a:r>
            <a:r>
              <a:rPr lang="en-US" sz="2000" b="1"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0.246 </a:t>
            </a:r>
            <a:r>
              <a:rPr lang="en-US" sz="2000" b="1" dirty="0" smtClea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Seconds</a:t>
            </a:r>
            <a:endParaRPr lang="en-US" sz="2000" b="1"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008040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457200" y="-355600"/>
            <a:ext cx="13055600" cy="76454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sp>
        <p:nvSpPr>
          <p:cNvPr id="5" name="AutoShape 4" descr="blob:https://webk.telegram.org/64ed749c-2082-41e4-879f-54c072d17107"/>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blob:https://webk.telegram.org/4638cb85-9a89-4f34-9f9f-7d7b2e81ae9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9" name="Straight Connector 8"/>
          <p:cNvCxnSpPr/>
          <p:nvPr/>
        </p:nvCxnSpPr>
        <p:spPr>
          <a:xfrm>
            <a:off x="8738020" y="1493613"/>
            <a:ext cx="1151466" cy="8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66533" y="826274"/>
            <a:ext cx="16933" cy="5163979"/>
          </a:xfrm>
          <a:prstGeom prst="line">
            <a:avLst/>
          </a:prstGeom>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495300" y="203200"/>
            <a:ext cx="10883900" cy="660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Open Sans ExtraBold" pitchFamily="34" charset="0"/>
                <a:ea typeface="Open Sans ExtraBold" pitchFamily="34" charset="0"/>
                <a:cs typeface="Open Sans ExtraBold" pitchFamily="34" charset="0"/>
              </a:rPr>
              <a:t>Confidence Score Graph</a:t>
            </a:r>
            <a:endPar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sp>
        <p:nvSpPr>
          <p:cNvPr id="12" name="Rounded Rectangle 11"/>
          <p:cNvSpPr/>
          <p:nvPr/>
        </p:nvSpPr>
        <p:spPr>
          <a:xfrm rot="16200000">
            <a:off x="10769015" y="-108585"/>
            <a:ext cx="1550763" cy="901549"/>
          </a:xfrm>
          <a:prstGeom prst="roundRect">
            <a:avLst>
              <a:gd name="adj" fmla="val 50000"/>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16200000">
            <a:off x="11397437" y="6171968"/>
            <a:ext cx="293916" cy="583057"/>
          </a:xfrm>
          <a:prstGeom prst="roundRect">
            <a:avLst>
              <a:gd name="adj" fmla="val 31851"/>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8763405" y="5738602"/>
            <a:ext cx="1151466" cy="8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480091" y="1502080"/>
            <a:ext cx="1151466" cy="8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505476" y="5747069"/>
            <a:ext cx="1151466" cy="8467"/>
          </a:xfrm>
          <a:prstGeom prst="line">
            <a:avLst/>
          </a:prstGeom>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1408922" y="5990253"/>
            <a:ext cx="9283960" cy="803443"/>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smtClean="0">
                <a:solidFill>
                  <a:schemeClr val="tx1">
                    <a:lumMod val="50000"/>
                    <a:lumOff val="50000"/>
                  </a:schemeClr>
                </a:solidFill>
                <a:latin typeface="Open Sans ExtraBold" pitchFamily="34" charset="0"/>
                <a:ea typeface="Open Sans ExtraBold" pitchFamily="34" charset="0"/>
                <a:cs typeface="Open Sans ExtraBold" pitchFamily="34" charset="0"/>
              </a:rPr>
              <a:t>TensorFlow</a:t>
            </a:r>
            <a:r>
              <a:rPr lang="en-US" sz="2000" b="1" dirty="0" smtClean="0">
                <a:solidFill>
                  <a:schemeClr val="tx1">
                    <a:lumMod val="50000"/>
                    <a:lumOff val="50000"/>
                  </a:schemeClr>
                </a:solidFill>
                <a:latin typeface="Open Sans ExtraBold" pitchFamily="34" charset="0"/>
                <a:ea typeface="Open Sans ExtraBold" pitchFamily="34" charset="0"/>
                <a:cs typeface="Open Sans ExtraBold" pitchFamily="34" charset="0"/>
              </a:rPr>
              <a:t> </a:t>
            </a:r>
            <a:r>
              <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rPr>
              <a:t>model is more effective in terms of confidence in predictions.</a:t>
            </a:r>
            <a:endPar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pic>
        <p:nvPicPr>
          <p:cNvPr id="17" name="Picture 16"/>
          <p:cNvPicPr/>
          <p:nvPr/>
        </p:nvPicPr>
        <p:blipFill>
          <a:blip r:embed="rId2"/>
          <a:stretch>
            <a:fillRect/>
          </a:stretch>
        </p:blipFill>
        <p:spPr>
          <a:xfrm>
            <a:off x="-201323" y="1863944"/>
            <a:ext cx="5879592" cy="2468880"/>
          </a:xfrm>
          <a:prstGeom prst="rect">
            <a:avLst/>
          </a:prstGeom>
        </p:spPr>
      </p:pic>
      <p:pic>
        <p:nvPicPr>
          <p:cNvPr id="23" name="Picture 22"/>
          <p:cNvPicPr/>
          <p:nvPr/>
        </p:nvPicPr>
        <p:blipFill>
          <a:blip r:embed="rId3"/>
          <a:stretch>
            <a:fillRect/>
          </a:stretch>
        </p:blipFill>
        <p:spPr>
          <a:xfrm>
            <a:off x="6267862" y="1863944"/>
            <a:ext cx="5879592" cy="2468880"/>
          </a:xfrm>
          <a:prstGeom prst="rect">
            <a:avLst/>
          </a:prstGeom>
        </p:spPr>
      </p:pic>
      <p:sp>
        <p:nvSpPr>
          <p:cNvPr id="25" name="Rounded Rectangle 24"/>
          <p:cNvSpPr/>
          <p:nvPr/>
        </p:nvSpPr>
        <p:spPr>
          <a:xfrm>
            <a:off x="1102963" y="4705712"/>
            <a:ext cx="3271019" cy="660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AVG </a:t>
            </a:r>
            <a:r>
              <a:rPr lang="en-US" sz="2000" b="1" dirty="0" smtClea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98.9</a:t>
            </a:r>
            <a:endParaRPr lang="en-US" sz="2000" b="1"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Rounded Rectangle 25"/>
          <p:cNvSpPr/>
          <p:nvPr/>
        </p:nvSpPr>
        <p:spPr>
          <a:xfrm>
            <a:off x="7678243" y="4669453"/>
            <a:ext cx="3271019" cy="660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AVG </a:t>
            </a:r>
            <a:r>
              <a:rPr lang="en-US" sz="2000" b="1" dirty="0" smtClean="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rPr>
              <a:t>– 83.9</a:t>
            </a:r>
            <a:endParaRPr lang="en-US" sz="2000" b="1" dirty="0">
              <a:solidFill>
                <a:schemeClr val="tx1">
                  <a:lumMod val="50000"/>
                  <a:lumOff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17058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457200" y="-355600"/>
            <a:ext cx="13055600" cy="76454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sp>
        <p:nvSpPr>
          <p:cNvPr id="5" name="AutoShape 4" descr="blob:https://webk.telegram.org/64ed749c-2082-41e4-879f-54c072d17107"/>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blob:https://webk.telegram.org/4638cb85-9a89-4f34-9f9f-7d7b2e81ae9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9" name="Straight Connector 8"/>
          <p:cNvCxnSpPr/>
          <p:nvPr/>
        </p:nvCxnSpPr>
        <p:spPr>
          <a:xfrm>
            <a:off x="8738020" y="1493613"/>
            <a:ext cx="1151466" cy="8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66533" y="826274"/>
            <a:ext cx="16933" cy="5033345"/>
          </a:xfrm>
          <a:prstGeom prst="line">
            <a:avLst/>
          </a:prstGeom>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495300" y="203200"/>
            <a:ext cx="10883900" cy="660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rPr>
              <a:t>I</a:t>
            </a:r>
            <a:r>
              <a:rPr lang="en-US" sz="2000" b="1" dirty="0" smtClean="0">
                <a:solidFill>
                  <a:schemeClr val="tx1">
                    <a:lumMod val="50000"/>
                    <a:lumOff val="50000"/>
                  </a:schemeClr>
                </a:solidFill>
                <a:latin typeface="Open Sans ExtraBold" pitchFamily="34" charset="0"/>
                <a:ea typeface="Open Sans ExtraBold" pitchFamily="34" charset="0"/>
                <a:cs typeface="Open Sans ExtraBold" pitchFamily="34" charset="0"/>
              </a:rPr>
              <a:t>NTENT </a:t>
            </a:r>
            <a:r>
              <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rPr>
              <a:t>WISE DISTRIBUTION</a:t>
            </a:r>
            <a:endPar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sp>
        <p:nvSpPr>
          <p:cNvPr id="12" name="Rounded Rectangle 11"/>
          <p:cNvSpPr/>
          <p:nvPr/>
        </p:nvSpPr>
        <p:spPr>
          <a:xfrm rot="16200000">
            <a:off x="10769015" y="-108585"/>
            <a:ext cx="1550763" cy="901549"/>
          </a:xfrm>
          <a:prstGeom prst="roundRect">
            <a:avLst>
              <a:gd name="adj" fmla="val 50000"/>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16200000">
            <a:off x="11397437" y="6171968"/>
            <a:ext cx="293916" cy="583057"/>
          </a:xfrm>
          <a:prstGeom prst="roundRect">
            <a:avLst>
              <a:gd name="adj" fmla="val 31851"/>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8763405" y="5468003"/>
            <a:ext cx="1151466" cy="8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480091" y="1502080"/>
            <a:ext cx="1151466" cy="8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505476" y="5457808"/>
            <a:ext cx="1151466" cy="8467"/>
          </a:xfrm>
          <a:prstGeom prst="line">
            <a:avLst/>
          </a:prstGeom>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1408922" y="5859619"/>
            <a:ext cx="9283960" cy="803443"/>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rPr>
              <a:t>The number of queries posed by a </a:t>
            </a:r>
            <a:r>
              <a:rPr lang="en-US" sz="2000" b="1" dirty="0" err="1">
                <a:solidFill>
                  <a:schemeClr val="tx1">
                    <a:lumMod val="50000"/>
                    <a:lumOff val="50000"/>
                  </a:schemeClr>
                </a:solidFill>
                <a:latin typeface="Open Sans ExtraBold" pitchFamily="34" charset="0"/>
                <a:ea typeface="Open Sans ExtraBold" pitchFamily="34" charset="0"/>
                <a:cs typeface="Open Sans ExtraBold" pitchFamily="34" charset="0"/>
              </a:rPr>
              <a:t>chatbot</a:t>
            </a:r>
            <a:r>
              <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rPr>
              <a:t> for each different objective is called “intent-wise distribution.</a:t>
            </a:r>
            <a:endPar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pic>
        <p:nvPicPr>
          <p:cNvPr id="19" name="Picture 18"/>
          <p:cNvPicPr/>
          <p:nvPr/>
        </p:nvPicPr>
        <p:blipFill>
          <a:blip r:embed="rId2"/>
          <a:stretch>
            <a:fillRect/>
          </a:stretch>
        </p:blipFill>
        <p:spPr>
          <a:xfrm>
            <a:off x="1872750" y="1661564"/>
            <a:ext cx="8356304" cy="3451611"/>
          </a:xfrm>
          <a:prstGeom prst="rect">
            <a:avLst/>
          </a:prstGeom>
        </p:spPr>
      </p:pic>
    </p:spTree>
    <p:extLst>
      <p:ext uri="{BB962C8B-B14F-4D97-AF65-F5344CB8AC3E}">
        <p14:creationId xmlns:p14="http://schemas.microsoft.com/office/powerpoint/2010/main" val="3854770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457200" y="-355600"/>
            <a:ext cx="13055600" cy="76454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sp>
        <p:nvSpPr>
          <p:cNvPr id="5" name="AutoShape 4" descr="blob:https://webk.telegram.org/64ed749c-2082-41e4-879f-54c072d17107"/>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blob:https://webk.telegram.org/4638cb85-9a89-4f34-9f9f-7d7b2e81ae9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9" name="Straight Connector 8"/>
          <p:cNvCxnSpPr/>
          <p:nvPr/>
        </p:nvCxnSpPr>
        <p:spPr>
          <a:xfrm>
            <a:off x="8738020" y="1493613"/>
            <a:ext cx="1151466" cy="8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66533" y="826274"/>
            <a:ext cx="16933" cy="5033345"/>
          </a:xfrm>
          <a:prstGeom prst="line">
            <a:avLst/>
          </a:prstGeom>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495300" y="203200"/>
            <a:ext cx="10883900" cy="660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b="1" dirty="0" smtClean="0">
                <a:solidFill>
                  <a:schemeClr val="tx1">
                    <a:lumMod val="50000"/>
                    <a:lumOff val="50000"/>
                  </a:schemeClr>
                </a:solidFill>
                <a:latin typeface="Open Sans ExtraBold" pitchFamily="34" charset="0"/>
                <a:ea typeface="Open Sans ExtraBold" pitchFamily="34" charset="0"/>
                <a:cs typeface="Open Sans ExtraBold" pitchFamily="34" charset="0"/>
              </a:rPr>
              <a:t>CORRECT </a:t>
            </a:r>
            <a:r>
              <a:rPr lang="pt-BR" sz="2000" b="1" dirty="0">
                <a:solidFill>
                  <a:schemeClr val="tx1">
                    <a:lumMod val="50000"/>
                    <a:lumOff val="50000"/>
                  </a:schemeClr>
                </a:solidFill>
                <a:latin typeface="Open Sans ExtraBold" pitchFamily="34" charset="0"/>
                <a:ea typeface="Open Sans ExtraBold" pitchFamily="34" charset="0"/>
                <a:cs typeface="Open Sans ExtraBold" pitchFamily="34" charset="0"/>
              </a:rPr>
              <a:t>RESPONSE VS INVALID RESPONSE</a:t>
            </a:r>
            <a:endPar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sp>
        <p:nvSpPr>
          <p:cNvPr id="12" name="Rounded Rectangle 11"/>
          <p:cNvSpPr/>
          <p:nvPr/>
        </p:nvSpPr>
        <p:spPr>
          <a:xfrm rot="16200000">
            <a:off x="10769015" y="-108585"/>
            <a:ext cx="1550763" cy="901549"/>
          </a:xfrm>
          <a:prstGeom prst="roundRect">
            <a:avLst>
              <a:gd name="adj" fmla="val 50000"/>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16200000">
            <a:off x="11397437" y="6171968"/>
            <a:ext cx="293916" cy="583057"/>
          </a:xfrm>
          <a:prstGeom prst="roundRect">
            <a:avLst>
              <a:gd name="adj" fmla="val 31851"/>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8763405" y="5468003"/>
            <a:ext cx="1151466" cy="8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480091" y="1502080"/>
            <a:ext cx="1151466" cy="8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505476" y="5457808"/>
            <a:ext cx="1151466" cy="8467"/>
          </a:xfrm>
          <a:prstGeom prst="line">
            <a:avLst/>
          </a:prstGeom>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1408922" y="5859619"/>
            <a:ext cx="9283960" cy="803443"/>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Open Sans ExtraBold" pitchFamily="34" charset="0"/>
                <a:ea typeface="Open Sans ExtraBold" pitchFamily="34" charset="0"/>
                <a:cs typeface="Open Sans ExtraBold" pitchFamily="34" charset="0"/>
              </a:rPr>
              <a:t>Only 3.95</a:t>
            </a:r>
            <a:r>
              <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rPr>
              <a:t>% of responses are marked as “invalid response” by teachers and students</a:t>
            </a:r>
            <a:endPar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pic>
        <p:nvPicPr>
          <p:cNvPr id="15" name="Picture 14"/>
          <p:cNvPicPr/>
          <p:nvPr/>
        </p:nvPicPr>
        <p:blipFill>
          <a:blip r:embed="rId2"/>
          <a:stretch>
            <a:fillRect/>
          </a:stretch>
        </p:blipFill>
        <p:spPr>
          <a:xfrm>
            <a:off x="2934377" y="1846722"/>
            <a:ext cx="6233049" cy="3216392"/>
          </a:xfrm>
          <a:prstGeom prst="rect">
            <a:avLst/>
          </a:prstGeom>
        </p:spPr>
      </p:pic>
    </p:spTree>
    <p:extLst>
      <p:ext uri="{BB962C8B-B14F-4D97-AF65-F5344CB8AC3E}">
        <p14:creationId xmlns:p14="http://schemas.microsoft.com/office/powerpoint/2010/main" val="564985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457200" y="-355600"/>
            <a:ext cx="13055600" cy="76454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sp>
        <p:nvSpPr>
          <p:cNvPr id="5" name="AutoShape 4" descr="blob:https://webk.telegram.org/64ed749c-2082-41e4-879f-54c072d17107"/>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blob:https://webk.telegram.org/4638cb85-9a89-4f34-9f9f-7d7b2e81ae9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9" name="Straight Connector 8"/>
          <p:cNvCxnSpPr/>
          <p:nvPr/>
        </p:nvCxnSpPr>
        <p:spPr>
          <a:xfrm>
            <a:off x="8738020" y="1493613"/>
            <a:ext cx="1151466" cy="8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66533" y="826274"/>
            <a:ext cx="16933" cy="5033345"/>
          </a:xfrm>
          <a:prstGeom prst="line">
            <a:avLst/>
          </a:prstGeom>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495300" y="203200"/>
            <a:ext cx="10883900" cy="660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b="1" dirty="0" smtClean="0">
                <a:solidFill>
                  <a:schemeClr val="tx1">
                    <a:lumMod val="50000"/>
                    <a:lumOff val="50000"/>
                  </a:schemeClr>
                </a:solidFill>
                <a:latin typeface="Open Sans ExtraBold" pitchFamily="34" charset="0"/>
                <a:ea typeface="Open Sans ExtraBold" pitchFamily="34" charset="0"/>
                <a:cs typeface="Open Sans ExtraBold" pitchFamily="34" charset="0"/>
              </a:rPr>
              <a:t>CORRECT </a:t>
            </a:r>
            <a:r>
              <a:rPr lang="pt-BR" sz="2000" b="1" dirty="0">
                <a:solidFill>
                  <a:schemeClr val="tx1">
                    <a:lumMod val="50000"/>
                    <a:lumOff val="50000"/>
                  </a:schemeClr>
                </a:solidFill>
                <a:latin typeface="Open Sans ExtraBold" pitchFamily="34" charset="0"/>
                <a:ea typeface="Open Sans ExtraBold" pitchFamily="34" charset="0"/>
                <a:cs typeface="Open Sans ExtraBold" pitchFamily="34" charset="0"/>
              </a:rPr>
              <a:t>RESPONSE VS INVALID RESPONSE</a:t>
            </a:r>
            <a:endPar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sp>
        <p:nvSpPr>
          <p:cNvPr id="12" name="Rounded Rectangle 11"/>
          <p:cNvSpPr/>
          <p:nvPr/>
        </p:nvSpPr>
        <p:spPr>
          <a:xfrm rot="16200000">
            <a:off x="10769015" y="-108585"/>
            <a:ext cx="1550763" cy="901549"/>
          </a:xfrm>
          <a:prstGeom prst="roundRect">
            <a:avLst>
              <a:gd name="adj" fmla="val 50000"/>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16200000">
            <a:off x="11397437" y="6171968"/>
            <a:ext cx="293916" cy="583057"/>
          </a:xfrm>
          <a:prstGeom prst="roundRect">
            <a:avLst>
              <a:gd name="adj" fmla="val 31851"/>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8763405" y="5468003"/>
            <a:ext cx="1151466" cy="8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480091" y="1502080"/>
            <a:ext cx="1151466" cy="8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505476" y="5457808"/>
            <a:ext cx="1151466" cy="8467"/>
          </a:xfrm>
          <a:prstGeom prst="line">
            <a:avLst/>
          </a:prstGeom>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1408922" y="5859619"/>
            <a:ext cx="9283960" cy="803443"/>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Open Sans ExtraBold" pitchFamily="34" charset="0"/>
                <a:ea typeface="Open Sans ExtraBold" pitchFamily="34" charset="0"/>
                <a:cs typeface="Open Sans ExtraBold" pitchFamily="34" charset="0"/>
              </a:rPr>
              <a:t>Examination </a:t>
            </a:r>
            <a:r>
              <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rPr>
              <a:t>of the distribution of user inquiries across time by various intents for each date</a:t>
            </a:r>
            <a:endPar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pic>
        <p:nvPicPr>
          <p:cNvPr id="17" name="Picture 16"/>
          <p:cNvPicPr/>
          <p:nvPr/>
        </p:nvPicPr>
        <p:blipFill>
          <a:blip r:embed="rId2"/>
          <a:stretch>
            <a:fillRect/>
          </a:stretch>
        </p:blipFill>
        <p:spPr>
          <a:xfrm>
            <a:off x="1860644" y="1746246"/>
            <a:ext cx="8357616" cy="3456432"/>
          </a:xfrm>
          <a:prstGeom prst="rect">
            <a:avLst/>
          </a:prstGeom>
        </p:spPr>
      </p:pic>
    </p:spTree>
    <p:extLst>
      <p:ext uri="{BB962C8B-B14F-4D97-AF65-F5344CB8AC3E}">
        <p14:creationId xmlns:p14="http://schemas.microsoft.com/office/powerpoint/2010/main" val="2980986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97" y="-1"/>
            <a:ext cx="12205998" cy="7139353"/>
          </a:xfrm>
          <a:prstGeom prst="rect">
            <a:avLst/>
          </a:prstGeom>
        </p:spPr>
      </p:pic>
      <p:sp>
        <p:nvSpPr>
          <p:cNvPr id="15" name="Freeform: Shape 14">
            <a:extLst>
              <a:ext uri="{FF2B5EF4-FFF2-40B4-BE49-F238E27FC236}">
                <a16:creationId xmlns:a16="http://schemas.microsoft.com/office/drawing/2014/main" xmlns="" id="{15DE471A-4119-40A0-94CF-7BE6B86415E9}"/>
              </a:ext>
            </a:extLst>
          </p:cNvPr>
          <p:cNvSpPr/>
          <p:nvPr/>
        </p:nvSpPr>
        <p:spPr>
          <a:xfrm>
            <a:off x="2" y="11723"/>
            <a:ext cx="12191999" cy="6858000"/>
          </a:xfrm>
          <a:custGeom>
            <a:avLst/>
            <a:gdLst>
              <a:gd name="connsiteX0" fmla="*/ 1096680 w 12191999"/>
              <a:gd name="connsiteY0" fmla="*/ 5264300 h 6858000"/>
              <a:gd name="connsiteX1" fmla="*/ 1310307 w 12191999"/>
              <a:gd name="connsiteY1" fmla="*/ 5327880 h 6858000"/>
              <a:gd name="connsiteX2" fmla="*/ 1462897 w 12191999"/>
              <a:gd name="connsiteY2" fmla="*/ 5502087 h 6858000"/>
              <a:gd name="connsiteX3" fmla="*/ 1518847 w 12191999"/>
              <a:gd name="connsiteY3" fmla="*/ 5747504 h 6858000"/>
              <a:gd name="connsiteX4" fmla="*/ 1462897 w 12191999"/>
              <a:gd name="connsiteY4" fmla="*/ 5995463 h 6858000"/>
              <a:gd name="connsiteX5" fmla="*/ 1309035 w 12191999"/>
              <a:gd name="connsiteY5" fmla="*/ 6170942 h 6858000"/>
              <a:gd name="connsiteX6" fmla="*/ 1096680 w 12191999"/>
              <a:gd name="connsiteY6" fmla="*/ 6235793 h 6858000"/>
              <a:gd name="connsiteX7" fmla="*/ 879239 w 12191999"/>
              <a:gd name="connsiteY7" fmla="*/ 6170942 h 6858000"/>
              <a:gd name="connsiteX8" fmla="*/ 719019 w 12191999"/>
              <a:gd name="connsiteY8" fmla="*/ 5994192 h 6858000"/>
              <a:gd name="connsiteX9" fmla="*/ 659254 w 12191999"/>
              <a:gd name="connsiteY9" fmla="*/ 5747504 h 6858000"/>
              <a:gd name="connsiteX10" fmla="*/ 719019 w 12191999"/>
              <a:gd name="connsiteY10" fmla="*/ 5502087 h 6858000"/>
              <a:gd name="connsiteX11" fmla="*/ 879239 w 12191999"/>
              <a:gd name="connsiteY11" fmla="*/ 5327880 h 6858000"/>
              <a:gd name="connsiteX12" fmla="*/ 1096680 w 12191999"/>
              <a:gd name="connsiteY12" fmla="*/ 5264300 h 6858000"/>
              <a:gd name="connsiteX13" fmla="*/ 10203856 w 12191999"/>
              <a:gd name="connsiteY13" fmla="*/ 4954555 h 6858000"/>
              <a:gd name="connsiteX14" fmla="*/ 10203856 w 12191999"/>
              <a:gd name="connsiteY14" fmla="*/ 5376722 h 6858000"/>
              <a:gd name="connsiteX15" fmla="*/ 10720121 w 12191999"/>
              <a:gd name="connsiteY15" fmla="*/ 5376722 h 6858000"/>
              <a:gd name="connsiteX16" fmla="*/ 10720121 w 12191999"/>
              <a:gd name="connsiteY16" fmla="*/ 6737320 h 6858000"/>
              <a:gd name="connsiteX17" fmla="*/ 11251644 w 12191999"/>
              <a:gd name="connsiteY17" fmla="*/ 6737320 h 6858000"/>
              <a:gd name="connsiteX18" fmla="*/ 11251644 w 12191999"/>
              <a:gd name="connsiteY18" fmla="*/ 5376722 h 6858000"/>
              <a:gd name="connsiteX19" fmla="*/ 11770452 w 12191999"/>
              <a:gd name="connsiteY19" fmla="*/ 5376722 h 6858000"/>
              <a:gd name="connsiteX20" fmla="*/ 11770452 w 12191999"/>
              <a:gd name="connsiteY20" fmla="*/ 4954555 h 6858000"/>
              <a:gd name="connsiteX21" fmla="*/ 1089050 w 12191999"/>
              <a:gd name="connsiteY21" fmla="*/ 4824331 h 6858000"/>
              <a:gd name="connsiteX22" fmla="*/ 590588 w 12191999"/>
              <a:gd name="connsiteY22" fmla="*/ 4943860 h 6858000"/>
              <a:gd name="connsiteX23" fmla="*/ 243445 w 12191999"/>
              <a:gd name="connsiteY23" fmla="*/ 5273202 h 6858000"/>
              <a:gd name="connsiteX24" fmla="*/ 117558 w 12191999"/>
              <a:gd name="connsiteY24" fmla="*/ 5744961 h 6858000"/>
              <a:gd name="connsiteX25" fmla="*/ 243445 w 12191999"/>
              <a:gd name="connsiteY25" fmla="*/ 6221806 h 6858000"/>
              <a:gd name="connsiteX26" fmla="*/ 590588 w 12191999"/>
              <a:gd name="connsiteY26" fmla="*/ 6554962 h 6858000"/>
              <a:gd name="connsiteX27" fmla="*/ 1089050 w 12191999"/>
              <a:gd name="connsiteY27" fmla="*/ 6675763 h 6858000"/>
              <a:gd name="connsiteX28" fmla="*/ 1586241 w 12191999"/>
              <a:gd name="connsiteY28" fmla="*/ 6554962 h 6858000"/>
              <a:gd name="connsiteX29" fmla="*/ 1934656 w 12191999"/>
              <a:gd name="connsiteY29" fmla="*/ 6221806 h 6858000"/>
              <a:gd name="connsiteX30" fmla="*/ 2060543 w 12191999"/>
              <a:gd name="connsiteY30" fmla="*/ 5744961 h 6858000"/>
              <a:gd name="connsiteX31" fmla="*/ 1934656 w 12191999"/>
              <a:gd name="connsiteY31" fmla="*/ 5273202 h 6858000"/>
              <a:gd name="connsiteX32" fmla="*/ 1586241 w 12191999"/>
              <a:gd name="connsiteY32" fmla="*/ 4943860 h 6858000"/>
              <a:gd name="connsiteX33" fmla="*/ 1089050 w 12191999"/>
              <a:gd name="connsiteY33" fmla="*/ 4824331 h 6858000"/>
              <a:gd name="connsiteX34" fmla="*/ 1079969 w 12191999"/>
              <a:gd name="connsiteY34" fmla="*/ 189464 h 6858000"/>
              <a:gd name="connsiteX35" fmla="*/ 692134 w 12191999"/>
              <a:gd name="connsiteY35" fmla="*/ 258130 h 6858000"/>
              <a:gd name="connsiteX36" fmla="*/ 434002 w 12191999"/>
              <a:gd name="connsiteY36" fmla="*/ 455226 h 6858000"/>
              <a:gd name="connsiteX37" fmla="*/ 342448 w 12191999"/>
              <a:gd name="connsiteY37" fmla="*/ 756592 h 6858000"/>
              <a:gd name="connsiteX38" fmla="*/ 431459 w 12191999"/>
              <a:gd name="connsiteY38" fmla="*/ 1043971 h 6858000"/>
              <a:gd name="connsiteX39" fmla="*/ 642542 w 12191999"/>
              <a:gd name="connsiteY39" fmla="*/ 1205462 h 6858000"/>
              <a:gd name="connsiteX40" fmla="*/ 950266 w 12191999"/>
              <a:gd name="connsiteY40" fmla="*/ 1305918 h 6858000"/>
              <a:gd name="connsiteX41" fmla="*/ 1194411 w 12191999"/>
              <a:gd name="connsiteY41" fmla="*/ 1388571 h 6858000"/>
              <a:gd name="connsiteX42" fmla="*/ 1273250 w 12191999"/>
              <a:gd name="connsiteY42" fmla="*/ 1501742 h 6858000"/>
              <a:gd name="connsiteX43" fmla="*/ 1224929 w 12191999"/>
              <a:gd name="connsiteY43" fmla="*/ 1595840 h 6858000"/>
              <a:gd name="connsiteX44" fmla="*/ 1090141 w 12191999"/>
              <a:gd name="connsiteY44" fmla="*/ 1628901 h 6858000"/>
              <a:gd name="connsiteX45" fmla="*/ 755714 w 12191999"/>
              <a:gd name="connsiteY45" fmla="*/ 1548791 h 6858000"/>
              <a:gd name="connsiteX46" fmla="*/ 426372 w 12191999"/>
              <a:gd name="connsiteY46" fmla="*/ 1351695 h 6858000"/>
              <a:gd name="connsiteX47" fmla="*/ 228005 w 12191999"/>
              <a:gd name="connsiteY47" fmla="*/ 1753516 h 6858000"/>
              <a:gd name="connsiteX48" fmla="*/ 626012 w 12191999"/>
              <a:gd name="connsiteY48" fmla="*/ 1965872 h 6858000"/>
              <a:gd name="connsiteX49" fmla="*/ 1085055 w 12191999"/>
              <a:gd name="connsiteY49" fmla="*/ 2043439 h 6858000"/>
              <a:gd name="connsiteX50" fmla="*/ 1457630 w 12191999"/>
              <a:gd name="connsiteY50" fmla="*/ 1979859 h 6858000"/>
              <a:gd name="connsiteX51" fmla="*/ 1722120 w 12191999"/>
              <a:gd name="connsiteY51" fmla="*/ 1787850 h 6858000"/>
              <a:gd name="connsiteX52" fmla="*/ 1820032 w 12191999"/>
              <a:gd name="connsiteY52" fmla="*/ 1473767 h 6858000"/>
              <a:gd name="connsiteX53" fmla="*/ 1729750 w 12191999"/>
              <a:gd name="connsiteY53" fmla="*/ 1178759 h 6858000"/>
              <a:gd name="connsiteX54" fmla="*/ 1517395 w 12191999"/>
              <a:gd name="connsiteY54" fmla="*/ 1012181 h 6858000"/>
              <a:gd name="connsiteX55" fmla="*/ 1207127 w 12191999"/>
              <a:gd name="connsiteY55" fmla="*/ 904096 h 6858000"/>
              <a:gd name="connsiteX56" fmla="*/ 965526 w 12191999"/>
              <a:gd name="connsiteY56" fmla="*/ 818900 h 6858000"/>
              <a:gd name="connsiteX57" fmla="*/ 889230 w 12191999"/>
              <a:gd name="connsiteY57" fmla="*/ 708272 h 6858000"/>
              <a:gd name="connsiteX58" fmla="*/ 928649 w 12191999"/>
              <a:gd name="connsiteY58" fmla="*/ 630705 h 6858000"/>
              <a:gd name="connsiteX59" fmla="*/ 1036734 w 12191999"/>
              <a:gd name="connsiteY59" fmla="*/ 604002 h 6858000"/>
              <a:gd name="connsiteX60" fmla="*/ 1316484 w 12191999"/>
              <a:gd name="connsiteY60" fmla="*/ 662495 h 6858000"/>
              <a:gd name="connsiteX61" fmla="*/ 1629294 w 12191999"/>
              <a:gd name="connsiteY61" fmla="*/ 804912 h 6858000"/>
              <a:gd name="connsiteX62" fmla="*/ 1825119 w 12191999"/>
              <a:gd name="connsiteY62" fmla="*/ 398004 h 6858000"/>
              <a:gd name="connsiteX63" fmla="*/ 1479247 w 12191999"/>
              <a:gd name="connsiteY63" fmla="*/ 246685 h 6858000"/>
              <a:gd name="connsiteX64" fmla="*/ 1079969 w 12191999"/>
              <a:gd name="connsiteY64" fmla="*/ 189464 h 6858000"/>
              <a:gd name="connsiteX65" fmla="*/ 6095998 w 12191999"/>
              <a:gd name="connsiteY65" fmla="*/ 172330 h 6858000"/>
              <a:gd name="connsiteX66" fmla="*/ 5974097 w 12191999"/>
              <a:gd name="connsiteY66" fmla="*/ 294232 h 6858000"/>
              <a:gd name="connsiteX67" fmla="*/ 5974097 w 12191999"/>
              <a:gd name="connsiteY67" fmla="*/ 3337560 h 6858000"/>
              <a:gd name="connsiteX68" fmla="*/ 1065641 w 12191999"/>
              <a:gd name="connsiteY68" fmla="*/ 3337560 h 6858000"/>
              <a:gd name="connsiteX69" fmla="*/ 948999 w 12191999"/>
              <a:gd name="connsiteY69" fmla="*/ 3414876 h 6858000"/>
              <a:gd name="connsiteX70" fmla="*/ 939052 w 12191999"/>
              <a:gd name="connsiteY70" fmla="*/ 3464150 h 6858000"/>
              <a:gd name="connsiteX71" fmla="*/ 939051 w 12191999"/>
              <a:gd name="connsiteY71" fmla="*/ 3464149 h 6858000"/>
              <a:gd name="connsiteX72" fmla="*/ 939051 w 12191999"/>
              <a:gd name="connsiteY72" fmla="*/ 3464150 h 6858000"/>
              <a:gd name="connsiteX73" fmla="*/ 939052 w 12191999"/>
              <a:gd name="connsiteY73" fmla="*/ 3464150 h 6858000"/>
              <a:gd name="connsiteX74" fmla="*/ 948999 w 12191999"/>
              <a:gd name="connsiteY74" fmla="*/ 3513424 h 6858000"/>
              <a:gd name="connsiteX75" fmla="*/ 1065641 w 12191999"/>
              <a:gd name="connsiteY75" fmla="*/ 3590739 h 6858000"/>
              <a:gd name="connsiteX76" fmla="*/ 5974097 w 12191999"/>
              <a:gd name="connsiteY76" fmla="*/ 3590740 h 6858000"/>
              <a:gd name="connsiteX77" fmla="*/ 5974097 w 12191999"/>
              <a:gd name="connsiteY77" fmla="*/ 6563768 h 6858000"/>
              <a:gd name="connsiteX78" fmla="*/ 6095998 w 12191999"/>
              <a:gd name="connsiteY78" fmla="*/ 6685670 h 6858000"/>
              <a:gd name="connsiteX79" fmla="*/ 6217900 w 12191999"/>
              <a:gd name="connsiteY79" fmla="*/ 6563768 h 6858000"/>
              <a:gd name="connsiteX80" fmla="*/ 6217900 w 12191999"/>
              <a:gd name="connsiteY80" fmla="*/ 3590740 h 6858000"/>
              <a:gd name="connsiteX81" fmla="*/ 11592968 w 12191999"/>
              <a:gd name="connsiteY81" fmla="*/ 3590740 h 6858000"/>
              <a:gd name="connsiteX82" fmla="*/ 11719558 w 12191999"/>
              <a:gd name="connsiteY82" fmla="*/ 3464150 h 6858000"/>
              <a:gd name="connsiteX83" fmla="*/ 11719559 w 12191999"/>
              <a:gd name="connsiteY83" fmla="*/ 3464150 h 6858000"/>
              <a:gd name="connsiteX84" fmla="*/ 11592969 w 12191999"/>
              <a:gd name="connsiteY84" fmla="*/ 3337560 h 6858000"/>
              <a:gd name="connsiteX85" fmla="*/ 6217900 w 12191999"/>
              <a:gd name="connsiteY85" fmla="*/ 3337560 h 6858000"/>
              <a:gd name="connsiteX86" fmla="*/ 6217900 w 12191999"/>
              <a:gd name="connsiteY86" fmla="*/ 294232 h 6858000"/>
              <a:gd name="connsiteX87" fmla="*/ 6095998 w 12191999"/>
              <a:gd name="connsiteY87" fmla="*/ 172330 h 6858000"/>
              <a:gd name="connsiteX88" fmla="*/ 9196697 w 12191999"/>
              <a:gd name="connsiteY88" fmla="*/ 163473 h 6858000"/>
              <a:gd name="connsiteX89" fmla="*/ 9794343 w 12191999"/>
              <a:gd name="connsiteY89" fmla="*/ 1946238 h 6858000"/>
              <a:gd name="connsiteX90" fmla="*/ 10336039 w 12191999"/>
              <a:gd name="connsiteY90" fmla="*/ 1946238 h 6858000"/>
              <a:gd name="connsiteX91" fmla="*/ 10646306 w 12191999"/>
              <a:gd name="connsiteY91" fmla="*/ 804353 h 6858000"/>
              <a:gd name="connsiteX92" fmla="*/ 10946401 w 12191999"/>
              <a:gd name="connsiteY92" fmla="*/ 1946238 h 6858000"/>
              <a:gd name="connsiteX93" fmla="*/ 11490641 w 12191999"/>
              <a:gd name="connsiteY93" fmla="*/ 1946238 h 6858000"/>
              <a:gd name="connsiteX94" fmla="*/ 12093373 w 12191999"/>
              <a:gd name="connsiteY94" fmla="*/ 163473 h 6858000"/>
              <a:gd name="connsiteX95" fmla="*/ 11551677 w 12191999"/>
              <a:gd name="connsiteY95" fmla="*/ 163473 h 6858000"/>
              <a:gd name="connsiteX96" fmla="*/ 11236323 w 12191999"/>
              <a:gd name="connsiteY96" fmla="*/ 1399456 h 6858000"/>
              <a:gd name="connsiteX97" fmla="*/ 10915883 w 12191999"/>
              <a:gd name="connsiteY97" fmla="*/ 163473 h 6858000"/>
              <a:gd name="connsiteX98" fmla="*/ 10399618 w 12191999"/>
              <a:gd name="connsiteY98" fmla="*/ 163473 h 6858000"/>
              <a:gd name="connsiteX99" fmla="*/ 10081721 w 12191999"/>
              <a:gd name="connsiteY99" fmla="*/ 1401999 h 6858000"/>
              <a:gd name="connsiteX100" fmla="*/ 9761281 w 12191999"/>
              <a:gd name="connsiteY100" fmla="*/ 163473 h 6858000"/>
              <a:gd name="connsiteX101" fmla="*/ 0 w 12191999"/>
              <a:gd name="connsiteY101" fmla="*/ 0 h 6858000"/>
              <a:gd name="connsiteX102" fmla="*/ 12191999 w 12191999"/>
              <a:gd name="connsiteY102" fmla="*/ 0 h 6858000"/>
              <a:gd name="connsiteX103" fmla="*/ 12191999 w 12191999"/>
              <a:gd name="connsiteY103" fmla="*/ 6858000 h 6858000"/>
              <a:gd name="connsiteX104" fmla="*/ 0 w 12191999"/>
              <a:gd name="connsiteY10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2191999" h="6858000">
                <a:moveTo>
                  <a:pt x="1096680" y="5264300"/>
                </a:moveTo>
                <a:cubicBezTo>
                  <a:pt x="1174671" y="5264300"/>
                  <a:pt x="1245880" y="5285494"/>
                  <a:pt x="1310307" y="5327880"/>
                </a:cubicBezTo>
                <a:cubicBezTo>
                  <a:pt x="1374734" y="5370266"/>
                  <a:pt x="1425597" y="5428335"/>
                  <a:pt x="1462897" y="5502087"/>
                </a:cubicBezTo>
                <a:cubicBezTo>
                  <a:pt x="1500197" y="5575839"/>
                  <a:pt x="1518847" y="5657645"/>
                  <a:pt x="1518847" y="5747504"/>
                </a:cubicBezTo>
                <a:cubicBezTo>
                  <a:pt x="1518847" y="5839058"/>
                  <a:pt x="1500197" y="5921711"/>
                  <a:pt x="1462897" y="5995463"/>
                </a:cubicBezTo>
                <a:cubicBezTo>
                  <a:pt x="1425597" y="6069215"/>
                  <a:pt x="1374310" y="6127708"/>
                  <a:pt x="1309035" y="6170942"/>
                </a:cubicBezTo>
                <a:cubicBezTo>
                  <a:pt x="1243760" y="6214176"/>
                  <a:pt x="1172975" y="6235793"/>
                  <a:pt x="1096680" y="6235793"/>
                </a:cubicBezTo>
                <a:cubicBezTo>
                  <a:pt x="1018690" y="6235793"/>
                  <a:pt x="946209" y="6214176"/>
                  <a:pt x="879239" y="6170942"/>
                </a:cubicBezTo>
                <a:cubicBezTo>
                  <a:pt x="812268" y="6127708"/>
                  <a:pt x="758862" y="6068791"/>
                  <a:pt x="719019" y="5994192"/>
                </a:cubicBezTo>
                <a:cubicBezTo>
                  <a:pt x="679176" y="5919592"/>
                  <a:pt x="659254" y="5837363"/>
                  <a:pt x="659254" y="5747504"/>
                </a:cubicBezTo>
                <a:cubicBezTo>
                  <a:pt x="659254" y="5657645"/>
                  <a:pt x="679176" y="5575839"/>
                  <a:pt x="719019" y="5502087"/>
                </a:cubicBezTo>
                <a:cubicBezTo>
                  <a:pt x="758862" y="5428335"/>
                  <a:pt x="812268" y="5370266"/>
                  <a:pt x="879239" y="5327880"/>
                </a:cubicBezTo>
                <a:cubicBezTo>
                  <a:pt x="946209" y="5285494"/>
                  <a:pt x="1018690" y="5264300"/>
                  <a:pt x="1096680" y="5264300"/>
                </a:cubicBezTo>
                <a:close/>
                <a:moveTo>
                  <a:pt x="10203856" y="4954555"/>
                </a:moveTo>
                <a:lnTo>
                  <a:pt x="10203856" y="5376722"/>
                </a:lnTo>
                <a:lnTo>
                  <a:pt x="10720121" y="5376722"/>
                </a:lnTo>
                <a:lnTo>
                  <a:pt x="10720121" y="6737320"/>
                </a:lnTo>
                <a:lnTo>
                  <a:pt x="11251644" y="6737320"/>
                </a:lnTo>
                <a:lnTo>
                  <a:pt x="11251644" y="5376722"/>
                </a:lnTo>
                <a:lnTo>
                  <a:pt x="11770452" y="5376722"/>
                </a:lnTo>
                <a:lnTo>
                  <a:pt x="11770452" y="4954555"/>
                </a:lnTo>
                <a:close/>
                <a:moveTo>
                  <a:pt x="1089050" y="4824331"/>
                </a:moveTo>
                <a:cubicBezTo>
                  <a:pt x="904246" y="4824331"/>
                  <a:pt x="738092" y="4864174"/>
                  <a:pt x="590588" y="4943860"/>
                </a:cubicBezTo>
                <a:cubicBezTo>
                  <a:pt x="443084" y="5023547"/>
                  <a:pt x="327370" y="5133327"/>
                  <a:pt x="243445" y="5273202"/>
                </a:cubicBezTo>
                <a:cubicBezTo>
                  <a:pt x="159520" y="5413076"/>
                  <a:pt x="117558" y="5570329"/>
                  <a:pt x="117558" y="5744961"/>
                </a:cubicBezTo>
                <a:cubicBezTo>
                  <a:pt x="117558" y="5921287"/>
                  <a:pt x="159520" y="6080236"/>
                  <a:pt x="243445" y="6221806"/>
                </a:cubicBezTo>
                <a:cubicBezTo>
                  <a:pt x="327370" y="6363376"/>
                  <a:pt x="443084" y="6474428"/>
                  <a:pt x="590588" y="6554962"/>
                </a:cubicBezTo>
                <a:cubicBezTo>
                  <a:pt x="738092" y="6635496"/>
                  <a:pt x="904246" y="6675763"/>
                  <a:pt x="1089050" y="6675763"/>
                </a:cubicBezTo>
                <a:cubicBezTo>
                  <a:pt x="1272159" y="6675763"/>
                  <a:pt x="1437890" y="6635496"/>
                  <a:pt x="1586241" y="6554962"/>
                </a:cubicBezTo>
                <a:cubicBezTo>
                  <a:pt x="1734593" y="6474428"/>
                  <a:pt x="1850732" y="6363376"/>
                  <a:pt x="1934656" y="6221806"/>
                </a:cubicBezTo>
                <a:cubicBezTo>
                  <a:pt x="2018581" y="6080236"/>
                  <a:pt x="2060543" y="5921287"/>
                  <a:pt x="2060543" y="5744961"/>
                </a:cubicBezTo>
                <a:cubicBezTo>
                  <a:pt x="2060543" y="5570329"/>
                  <a:pt x="2018581" y="5413076"/>
                  <a:pt x="1934656" y="5273202"/>
                </a:cubicBezTo>
                <a:cubicBezTo>
                  <a:pt x="1850732" y="5133327"/>
                  <a:pt x="1734593" y="5023547"/>
                  <a:pt x="1586241" y="4943860"/>
                </a:cubicBezTo>
                <a:cubicBezTo>
                  <a:pt x="1437890" y="4864174"/>
                  <a:pt x="1272159" y="4824331"/>
                  <a:pt x="1089050" y="4824331"/>
                </a:cubicBezTo>
                <a:close/>
                <a:moveTo>
                  <a:pt x="1079969" y="189464"/>
                </a:moveTo>
                <a:cubicBezTo>
                  <a:pt x="932464" y="189464"/>
                  <a:pt x="803186" y="212353"/>
                  <a:pt x="692134" y="258130"/>
                </a:cubicBezTo>
                <a:cubicBezTo>
                  <a:pt x="581082" y="303907"/>
                  <a:pt x="495038" y="369605"/>
                  <a:pt x="434002" y="455226"/>
                </a:cubicBezTo>
                <a:cubicBezTo>
                  <a:pt x="372966" y="540846"/>
                  <a:pt x="342448" y="641301"/>
                  <a:pt x="342448" y="756592"/>
                </a:cubicBezTo>
                <a:cubicBezTo>
                  <a:pt x="342448" y="875273"/>
                  <a:pt x="372118" y="971066"/>
                  <a:pt x="431459" y="1043971"/>
                </a:cubicBezTo>
                <a:cubicBezTo>
                  <a:pt x="490800" y="1116875"/>
                  <a:pt x="561161" y="1170706"/>
                  <a:pt x="642542" y="1205462"/>
                </a:cubicBezTo>
                <a:cubicBezTo>
                  <a:pt x="723924" y="1240219"/>
                  <a:pt x="826499" y="1273704"/>
                  <a:pt x="950266" y="1305918"/>
                </a:cubicBezTo>
                <a:cubicBezTo>
                  <a:pt x="1060471" y="1334741"/>
                  <a:pt x="1141852" y="1362292"/>
                  <a:pt x="1194411" y="1388571"/>
                </a:cubicBezTo>
                <a:cubicBezTo>
                  <a:pt x="1246970" y="1414851"/>
                  <a:pt x="1273250" y="1452574"/>
                  <a:pt x="1273250" y="1501742"/>
                </a:cubicBezTo>
                <a:cubicBezTo>
                  <a:pt x="1273250" y="1542433"/>
                  <a:pt x="1257143" y="1573799"/>
                  <a:pt x="1224929" y="1595840"/>
                </a:cubicBezTo>
                <a:cubicBezTo>
                  <a:pt x="1192716" y="1617881"/>
                  <a:pt x="1147787" y="1628901"/>
                  <a:pt x="1090141" y="1628901"/>
                </a:cubicBezTo>
                <a:cubicBezTo>
                  <a:pt x="996891" y="1628901"/>
                  <a:pt x="885416" y="1602198"/>
                  <a:pt x="755714" y="1548791"/>
                </a:cubicBezTo>
                <a:cubicBezTo>
                  <a:pt x="626012" y="1495384"/>
                  <a:pt x="516231" y="1429686"/>
                  <a:pt x="426372" y="1351695"/>
                </a:cubicBezTo>
                <a:lnTo>
                  <a:pt x="228005" y="1753516"/>
                </a:lnTo>
                <a:cubicBezTo>
                  <a:pt x="339904" y="1843376"/>
                  <a:pt x="472574" y="1914161"/>
                  <a:pt x="626012" y="1965872"/>
                </a:cubicBezTo>
                <a:cubicBezTo>
                  <a:pt x="779450" y="2017583"/>
                  <a:pt x="932464" y="2043439"/>
                  <a:pt x="1085055" y="2043439"/>
                </a:cubicBezTo>
                <a:cubicBezTo>
                  <a:pt x="1222386" y="2043439"/>
                  <a:pt x="1346578" y="2022245"/>
                  <a:pt x="1457630" y="1979859"/>
                </a:cubicBezTo>
                <a:cubicBezTo>
                  <a:pt x="1568682" y="1937473"/>
                  <a:pt x="1656845" y="1873470"/>
                  <a:pt x="1722120" y="1787850"/>
                </a:cubicBezTo>
                <a:cubicBezTo>
                  <a:pt x="1787395" y="1702229"/>
                  <a:pt x="1820032" y="1597535"/>
                  <a:pt x="1820032" y="1473767"/>
                </a:cubicBezTo>
                <a:cubicBezTo>
                  <a:pt x="1820032" y="1351695"/>
                  <a:pt x="1789938" y="1253359"/>
                  <a:pt x="1729750" y="1178759"/>
                </a:cubicBezTo>
                <a:cubicBezTo>
                  <a:pt x="1669561" y="1104159"/>
                  <a:pt x="1598776" y="1048633"/>
                  <a:pt x="1517395" y="1012181"/>
                </a:cubicBezTo>
                <a:cubicBezTo>
                  <a:pt x="1436013" y="975729"/>
                  <a:pt x="1332591" y="939701"/>
                  <a:pt x="1207127" y="904096"/>
                </a:cubicBezTo>
                <a:cubicBezTo>
                  <a:pt x="1096923" y="873578"/>
                  <a:pt x="1016389" y="845179"/>
                  <a:pt x="965526" y="818900"/>
                </a:cubicBezTo>
                <a:cubicBezTo>
                  <a:pt x="914662" y="792620"/>
                  <a:pt x="889230" y="755744"/>
                  <a:pt x="889230" y="708272"/>
                </a:cubicBezTo>
                <a:cubicBezTo>
                  <a:pt x="889230" y="674363"/>
                  <a:pt x="902370" y="648507"/>
                  <a:pt x="928649" y="630705"/>
                </a:cubicBezTo>
                <a:cubicBezTo>
                  <a:pt x="954929" y="612903"/>
                  <a:pt x="990957" y="604002"/>
                  <a:pt x="1036734" y="604002"/>
                </a:cubicBezTo>
                <a:cubicBezTo>
                  <a:pt x="1109639" y="604002"/>
                  <a:pt x="1202889" y="623499"/>
                  <a:pt x="1316484" y="662495"/>
                </a:cubicBezTo>
                <a:cubicBezTo>
                  <a:pt x="1430079" y="701490"/>
                  <a:pt x="1534349" y="748962"/>
                  <a:pt x="1629294" y="804912"/>
                </a:cubicBezTo>
                <a:lnTo>
                  <a:pt x="1825119" y="398004"/>
                </a:lnTo>
                <a:cubicBezTo>
                  <a:pt x="1726783" y="335273"/>
                  <a:pt x="1611492" y="284833"/>
                  <a:pt x="1479247" y="246685"/>
                </a:cubicBezTo>
                <a:cubicBezTo>
                  <a:pt x="1347002" y="208538"/>
                  <a:pt x="1213909" y="189464"/>
                  <a:pt x="1079969" y="189464"/>
                </a:cubicBezTo>
                <a:close/>
                <a:moveTo>
                  <a:pt x="6095998" y="172330"/>
                </a:moveTo>
                <a:cubicBezTo>
                  <a:pt x="6028673" y="172330"/>
                  <a:pt x="5974097" y="226907"/>
                  <a:pt x="5974097" y="294232"/>
                </a:cubicBezTo>
                <a:lnTo>
                  <a:pt x="5974097" y="3337560"/>
                </a:lnTo>
                <a:lnTo>
                  <a:pt x="1065641" y="3337560"/>
                </a:lnTo>
                <a:cubicBezTo>
                  <a:pt x="1013206" y="3337560"/>
                  <a:pt x="968217" y="3369440"/>
                  <a:pt x="948999" y="3414876"/>
                </a:cubicBezTo>
                <a:lnTo>
                  <a:pt x="939052" y="3464150"/>
                </a:lnTo>
                <a:lnTo>
                  <a:pt x="939051" y="3464149"/>
                </a:lnTo>
                <a:lnTo>
                  <a:pt x="939051" y="3464150"/>
                </a:lnTo>
                <a:lnTo>
                  <a:pt x="939052" y="3464150"/>
                </a:lnTo>
                <a:lnTo>
                  <a:pt x="948999" y="3513424"/>
                </a:lnTo>
                <a:cubicBezTo>
                  <a:pt x="968217" y="3558859"/>
                  <a:pt x="1013206" y="3590739"/>
                  <a:pt x="1065641" y="3590739"/>
                </a:cubicBezTo>
                <a:lnTo>
                  <a:pt x="5974097" y="3590740"/>
                </a:lnTo>
                <a:lnTo>
                  <a:pt x="5974097" y="6563768"/>
                </a:lnTo>
                <a:cubicBezTo>
                  <a:pt x="5974097" y="6631093"/>
                  <a:pt x="6028673" y="6685670"/>
                  <a:pt x="6095998" y="6685670"/>
                </a:cubicBezTo>
                <a:cubicBezTo>
                  <a:pt x="6163323" y="6685670"/>
                  <a:pt x="6217900" y="6631093"/>
                  <a:pt x="6217900" y="6563768"/>
                </a:cubicBezTo>
                <a:lnTo>
                  <a:pt x="6217900" y="3590740"/>
                </a:lnTo>
                <a:lnTo>
                  <a:pt x="11592968" y="3590740"/>
                </a:lnTo>
                <a:cubicBezTo>
                  <a:pt x="11662882" y="3590740"/>
                  <a:pt x="11719558" y="3534064"/>
                  <a:pt x="11719558" y="3464150"/>
                </a:cubicBezTo>
                <a:lnTo>
                  <a:pt x="11719559" y="3464150"/>
                </a:lnTo>
                <a:cubicBezTo>
                  <a:pt x="11719559" y="3394236"/>
                  <a:pt x="11662883" y="3337560"/>
                  <a:pt x="11592969" y="3337560"/>
                </a:cubicBezTo>
                <a:lnTo>
                  <a:pt x="6217900" y="3337560"/>
                </a:lnTo>
                <a:lnTo>
                  <a:pt x="6217900" y="294232"/>
                </a:lnTo>
                <a:cubicBezTo>
                  <a:pt x="6217900" y="226907"/>
                  <a:pt x="6163323" y="172330"/>
                  <a:pt x="6095998" y="172330"/>
                </a:cubicBezTo>
                <a:close/>
                <a:moveTo>
                  <a:pt x="9196697" y="163473"/>
                </a:moveTo>
                <a:lnTo>
                  <a:pt x="9794343" y="1946238"/>
                </a:lnTo>
                <a:lnTo>
                  <a:pt x="10336039" y="1946238"/>
                </a:lnTo>
                <a:lnTo>
                  <a:pt x="10646306" y="804353"/>
                </a:lnTo>
                <a:lnTo>
                  <a:pt x="10946401" y="1946238"/>
                </a:lnTo>
                <a:lnTo>
                  <a:pt x="11490641" y="1946238"/>
                </a:lnTo>
                <a:lnTo>
                  <a:pt x="12093373" y="163473"/>
                </a:lnTo>
                <a:lnTo>
                  <a:pt x="11551677" y="163473"/>
                </a:lnTo>
                <a:lnTo>
                  <a:pt x="11236323" y="1399456"/>
                </a:lnTo>
                <a:lnTo>
                  <a:pt x="10915883" y="163473"/>
                </a:lnTo>
                <a:lnTo>
                  <a:pt x="10399618" y="163473"/>
                </a:lnTo>
                <a:lnTo>
                  <a:pt x="10081721" y="1401999"/>
                </a:lnTo>
                <a:lnTo>
                  <a:pt x="9761281" y="163473"/>
                </a:lnTo>
                <a:close/>
                <a:moveTo>
                  <a:pt x="0" y="0"/>
                </a:moveTo>
                <a:lnTo>
                  <a:pt x="12191999" y="0"/>
                </a:lnTo>
                <a:lnTo>
                  <a:pt x="12191999" y="6858000"/>
                </a:lnTo>
                <a:lnTo>
                  <a:pt x="0" y="6858000"/>
                </a:lnTo>
                <a:close/>
              </a:path>
            </a:pathLst>
          </a:cu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30" name="TextBox 29">
            <a:extLst>
              <a:ext uri="{FF2B5EF4-FFF2-40B4-BE49-F238E27FC236}">
                <a16:creationId xmlns:a16="http://schemas.microsoft.com/office/drawing/2014/main" xmlns="" id="{6C394E2D-E9C2-4B0B-8ADB-F407818B3BB6}"/>
              </a:ext>
            </a:extLst>
          </p:cNvPr>
          <p:cNvSpPr txBox="1"/>
          <p:nvPr/>
        </p:nvSpPr>
        <p:spPr>
          <a:xfrm>
            <a:off x="136527" y="-481597"/>
            <a:ext cx="2101374" cy="3170099"/>
          </a:xfrm>
          <a:prstGeom prst="rect">
            <a:avLst/>
          </a:prstGeom>
          <a:noFill/>
        </p:spPr>
        <p:txBody>
          <a:bodyPr wrap="square" rtlCol="0">
            <a:spAutoFit/>
          </a:bodyPr>
          <a:lstStyle/>
          <a:p>
            <a:r>
              <a:rPr lang="pl-PL" sz="20000" b="1" dirty="0">
                <a:ln w="82550" cmpd="dbl">
                  <a:solidFill>
                    <a:srgbClr val="B24165">
                      <a:alpha val="22000"/>
                    </a:srgbClr>
                  </a:solidFill>
                </a:ln>
                <a:noFill/>
                <a:latin typeface="Montserrat ExtraBold" panose="00000900000000000000" pitchFamily="2" charset="-18"/>
              </a:rPr>
              <a:t>S</a:t>
            </a:r>
          </a:p>
        </p:txBody>
      </p:sp>
      <p:sp>
        <p:nvSpPr>
          <p:cNvPr id="32" name="TextBox 31">
            <a:extLst>
              <a:ext uri="{FF2B5EF4-FFF2-40B4-BE49-F238E27FC236}">
                <a16:creationId xmlns:a16="http://schemas.microsoft.com/office/drawing/2014/main" xmlns="" id="{A4DB4D52-3F93-4926-87A9-39C83C6CABCC}"/>
              </a:ext>
            </a:extLst>
          </p:cNvPr>
          <p:cNvSpPr txBox="1"/>
          <p:nvPr/>
        </p:nvSpPr>
        <p:spPr>
          <a:xfrm>
            <a:off x="-13996" y="4176121"/>
            <a:ext cx="2101374" cy="3170099"/>
          </a:xfrm>
          <a:prstGeom prst="rect">
            <a:avLst/>
          </a:prstGeom>
          <a:noFill/>
        </p:spPr>
        <p:txBody>
          <a:bodyPr wrap="square" rtlCol="0">
            <a:spAutoFit/>
          </a:bodyPr>
          <a:lstStyle/>
          <a:p>
            <a:r>
              <a:rPr lang="pl-PL" sz="20000" b="1" dirty="0">
                <a:ln w="82550" cmpd="dbl">
                  <a:solidFill>
                    <a:srgbClr val="B24165">
                      <a:alpha val="22000"/>
                    </a:srgbClr>
                  </a:solidFill>
                </a:ln>
                <a:noFill/>
                <a:latin typeface="Montserrat ExtraBold" panose="00000900000000000000" pitchFamily="2" charset="-18"/>
              </a:rPr>
              <a:t>O</a:t>
            </a:r>
          </a:p>
        </p:txBody>
      </p:sp>
      <p:sp>
        <p:nvSpPr>
          <p:cNvPr id="34" name="TextBox 33">
            <a:extLst>
              <a:ext uri="{FF2B5EF4-FFF2-40B4-BE49-F238E27FC236}">
                <a16:creationId xmlns:a16="http://schemas.microsoft.com/office/drawing/2014/main" xmlns="" id="{57027117-07E7-49E7-995E-9301462E3AA2}"/>
              </a:ext>
            </a:extLst>
          </p:cNvPr>
          <p:cNvSpPr txBox="1"/>
          <p:nvPr/>
        </p:nvSpPr>
        <p:spPr>
          <a:xfrm>
            <a:off x="9151573" y="-502559"/>
            <a:ext cx="2101374" cy="3170099"/>
          </a:xfrm>
          <a:prstGeom prst="rect">
            <a:avLst/>
          </a:prstGeom>
          <a:noFill/>
        </p:spPr>
        <p:txBody>
          <a:bodyPr wrap="square" rtlCol="0">
            <a:spAutoFit/>
          </a:bodyPr>
          <a:lstStyle/>
          <a:p>
            <a:r>
              <a:rPr lang="pl-PL" sz="20000" b="1" dirty="0">
                <a:ln w="82550" cmpd="dbl">
                  <a:solidFill>
                    <a:srgbClr val="B24165">
                      <a:alpha val="22000"/>
                    </a:srgbClr>
                  </a:solidFill>
                </a:ln>
                <a:noFill/>
                <a:latin typeface="Montserrat ExtraBold" panose="00000900000000000000" pitchFamily="2" charset="-18"/>
              </a:rPr>
              <a:t>W</a:t>
            </a:r>
          </a:p>
        </p:txBody>
      </p:sp>
      <p:sp>
        <p:nvSpPr>
          <p:cNvPr id="5" name="TextBox 4">
            <a:extLst>
              <a:ext uri="{FF2B5EF4-FFF2-40B4-BE49-F238E27FC236}">
                <a16:creationId xmlns:a16="http://schemas.microsoft.com/office/drawing/2014/main" xmlns="" id="{BD06B9AF-2FEF-48F4-AC69-394C3C55FB39}"/>
              </a:ext>
            </a:extLst>
          </p:cNvPr>
          <p:cNvSpPr txBox="1"/>
          <p:nvPr/>
        </p:nvSpPr>
        <p:spPr>
          <a:xfrm>
            <a:off x="10081918" y="4273283"/>
            <a:ext cx="2101374" cy="3170099"/>
          </a:xfrm>
          <a:prstGeom prst="rect">
            <a:avLst/>
          </a:prstGeom>
          <a:noFill/>
        </p:spPr>
        <p:txBody>
          <a:bodyPr wrap="square" rtlCol="0">
            <a:spAutoFit/>
          </a:bodyPr>
          <a:lstStyle/>
          <a:p>
            <a:r>
              <a:rPr lang="pl-PL" sz="20000" b="1" dirty="0">
                <a:ln w="82550" cmpd="dbl">
                  <a:solidFill>
                    <a:srgbClr val="B24165">
                      <a:alpha val="22000"/>
                    </a:srgbClr>
                  </a:solidFill>
                </a:ln>
                <a:noFill/>
                <a:latin typeface="Montserrat ExtraBold" panose="00000900000000000000" pitchFamily="2" charset="-18"/>
              </a:rPr>
              <a:t>T</a:t>
            </a:r>
          </a:p>
        </p:txBody>
      </p:sp>
      <p:grpSp>
        <p:nvGrpSpPr>
          <p:cNvPr id="4" name="Group 3">
            <a:extLst>
              <a:ext uri="{FF2B5EF4-FFF2-40B4-BE49-F238E27FC236}">
                <a16:creationId xmlns:a16="http://schemas.microsoft.com/office/drawing/2014/main" xmlns="" id="{B6F310B9-EACD-4C7C-8B0E-DC4B26DAD62D}"/>
              </a:ext>
            </a:extLst>
          </p:cNvPr>
          <p:cNvGrpSpPr/>
          <p:nvPr/>
        </p:nvGrpSpPr>
        <p:grpSpPr>
          <a:xfrm>
            <a:off x="1885033" y="164464"/>
            <a:ext cx="4995131" cy="2985214"/>
            <a:chOff x="5518416" y="3390010"/>
            <a:chExt cx="4995131" cy="2985214"/>
          </a:xfrm>
        </p:grpSpPr>
        <p:sp>
          <p:nvSpPr>
            <p:cNvPr id="18" name="TextBox 17">
              <a:extLst>
                <a:ext uri="{FF2B5EF4-FFF2-40B4-BE49-F238E27FC236}">
                  <a16:creationId xmlns:a16="http://schemas.microsoft.com/office/drawing/2014/main" xmlns="" id="{7E92F877-F60C-4BD5-8B0D-4FB38DC0B459}"/>
                </a:ext>
              </a:extLst>
            </p:cNvPr>
            <p:cNvSpPr txBox="1"/>
            <p:nvPr/>
          </p:nvSpPr>
          <p:spPr>
            <a:xfrm>
              <a:off x="5531416" y="3390010"/>
              <a:ext cx="4970586" cy="523220"/>
            </a:xfrm>
            <a:prstGeom prst="rect">
              <a:avLst/>
            </a:prstGeom>
            <a:noFill/>
          </p:spPr>
          <p:txBody>
            <a:bodyPr wrap="square" rtlCol="0">
              <a:spAutoFit/>
            </a:bodyPr>
            <a:lstStyle/>
            <a:p>
              <a:r>
                <a:rPr lang="en-US" sz="2800" dirty="0">
                  <a:solidFill>
                    <a:srgbClr val="033543"/>
                  </a:solidFill>
                  <a:latin typeface="Montserrat" panose="02000505000000020004" pitchFamily="2" charset="0"/>
                </a:rPr>
                <a:t>Efficiency </a:t>
              </a:r>
              <a:r>
                <a:rPr lang="en-US" sz="2800" dirty="0" smtClean="0">
                  <a:solidFill>
                    <a:srgbClr val="033543"/>
                  </a:solidFill>
                  <a:latin typeface="Montserrat" panose="02000505000000020004" pitchFamily="2" charset="0"/>
                </a:rPr>
                <a:t>&amp; Speed</a:t>
              </a:r>
              <a:endParaRPr lang="pl-PL" sz="2800" dirty="0">
                <a:solidFill>
                  <a:srgbClr val="033543"/>
                </a:solidFill>
                <a:latin typeface="Montserrat" panose="02000505000000020004" pitchFamily="2" charset="0"/>
              </a:endParaRPr>
            </a:p>
          </p:txBody>
        </p:sp>
        <p:sp>
          <p:nvSpPr>
            <p:cNvPr id="19" name="TextBox 18">
              <a:extLst>
                <a:ext uri="{FF2B5EF4-FFF2-40B4-BE49-F238E27FC236}">
                  <a16:creationId xmlns:a16="http://schemas.microsoft.com/office/drawing/2014/main" xmlns="" id="{2C3D8188-A2C2-4E59-A026-3FC3C26066E2}"/>
                </a:ext>
              </a:extLst>
            </p:cNvPr>
            <p:cNvSpPr txBox="1"/>
            <p:nvPr/>
          </p:nvSpPr>
          <p:spPr>
            <a:xfrm>
              <a:off x="5571637" y="3871510"/>
              <a:ext cx="4129272" cy="738664"/>
            </a:xfrm>
            <a:prstGeom prst="rect">
              <a:avLst/>
            </a:prstGeom>
            <a:noFill/>
          </p:spPr>
          <p:txBody>
            <a:bodyPr wrap="square" rtlCol="0">
              <a:spAutoFit/>
            </a:bodyPr>
            <a:lstStyle/>
            <a:p>
              <a:r>
                <a:rPr lang="en-US" sz="1400" dirty="0">
                  <a:solidFill>
                    <a:srgbClr val="033543"/>
                  </a:solidFill>
                  <a:latin typeface="Montserrat" panose="02000505000000020004" pitchFamily="2" charset="0"/>
                </a:rPr>
                <a:t>The </a:t>
              </a:r>
              <a:r>
                <a:rPr lang="en-US" sz="1400" dirty="0" err="1">
                  <a:solidFill>
                    <a:srgbClr val="033543"/>
                  </a:solidFill>
                  <a:latin typeface="Montserrat" panose="02000505000000020004" pitchFamily="2" charset="0"/>
                </a:rPr>
                <a:t>chatbot</a:t>
              </a:r>
              <a:r>
                <a:rPr lang="en-US" sz="1400" dirty="0">
                  <a:solidFill>
                    <a:srgbClr val="033543"/>
                  </a:solidFill>
                  <a:latin typeface="Montserrat" panose="02000505000000020004" pitchFamily="2" charset="0"/>
                </a:rPr>
                <a:t> can quickly recognize and respond to student queries, providing instant assistance</a:t>
              </a:r>
              <a:endParaRPr lang="pl-PL" sz="1600" dirty="0">
                <a:solidFill>
                  <a:srgbClr val="033543"/>
                </a:solidFill>
                <a:latin typeface="Montserrat" panose="02000505000000020004" pitchFamily="2" charset="0"/>
              </a:endParaRPr>
            </a:p>
          </p:txBody>
        </p:sp>
        <p:sp>
          <p:nvSpPr>
            <p:cNvPr id="20" name="TextBox 19">
              <a:extLst>
                <a:ext uri="{FF2B5EF4-FFF2-40B4-BE49-F238E27FC236}">
                  <a16:creationId xmlns:a16="http://schemas.microsoft.com/office/drawing/2014/main" xmlns="" id="{120970CB-B18D-4DE6-8135-0144B529CB96}"/>
                </a:ext>
              </a:extLst>
            </p:cNvPr>
            <p:cNvSpPr txBox="1"/>
            <p:nvPr/>
          </p:nvSpPr>
          <p:spPr>
            <a:xfrm>
              <a:off x="5542961" y="4555210"/>
              <a:ext cx="4970586" cy="523220"/>
            </a:xfrm>
            <a:prstGeom prst="rect">
              <a:avLst/>
            </a:prstGeom>
            <a:noFill/>
          </p:spPr>
          <p:txBody>
            <a:bodyPr wrap="square" rtlCol="0">
              <a:spAutoFit/>
            </a:bodyPr>
            <a:lstStyle/>
            <a:p>
              <a:r>
                <a:rPr lang="en-US" sz="2800" dirty="0">
                  <a:solidFill>
                    <a:srgbClr val="033543"/>
                  </a:solidFill>
                  <a:latin typeface="Montserrat" panose="02000505000000020004" pitchFamily="2" charset="0"/>
                </a:rPr>
                <a:t>24/7 Availability</a:t>
              </a:r>
              <a:endParaRPr lang="pl-PL" sz="2800" dirty="0">
                <a:solidFill>
                  <a:srgbClr val="033543"/>
                </a:solidFill>
                <a:latin typeface="Montserrat" panose="02000505000000020004" pitchFamily="2" charset="0"/>
              </a:endParaRPr>
            </a:p>
          </p:txBody>
        </p:sp>
        <p:sp>
          <p:nvSpPr>
            <p:cNvPr id="21" name="TextBox 20">
              <a:extLst>
                <a:ext uri="{FF2B5EF4-FFF2-40B4-BE49-F238E27FC236}">
                  <a16:creationId xmlns:a16="http://schemas.microsoft.com/office/drawing/2014/main" xmlns="" id="{73869CD9-0D4A-4C31-9498-8F26F8850015}"/>
                </a:ext>
              </a:extLst>
            </p:cNvPr>
            <p:cNvSpPr txBox="1"/>
            <p:nvPr/>
          </p:nvSpPr>
          <p:spPr>
            <a:xfrm>
              <a:off x="5518416" y="5026757"/>
              <a:ext cx="4044130" cy="830997"/>
            </a:xfrm>
            <a:prstGeom prst="rect">
              <a:avLst/>
            </a:prstGeom>
            <a:noFill/>
          </p:spPr>
          <p:txBody>
            <a:bodyPr wrap="square" rtlCol="0">
              <a:spAutoFit/>
            </a:bodyPr>
            <a:lstStyle/>
            <a:p>
              <a:r>
                <a:rPr lang="en-US" sz="1600" dirty="0" smtClean="0">
                  <a:solidFill>
                    <a:srgbClr val="033543"/>
                  </a:solidFill>
                  <a:latin typeface="Montserrat" panose="02000505000000020004" pitchFamily="2" charset="0"/>
                </a:rPr>
                <a:t>It operates </a:t>
              </a:r>
              <a:r>
                <a:rPr lang="en-US" sz="1600" dirty="0">
                  <a:solidFill>
                    <a:srgbClr val="033543"/>
                  </a:solidFill>
                  <a:latin typeface="Montserrat" panose="02000505000000020004" pitchFamily="2" charset="0"/>
                </a:rPr>
                <a:t>round the clock, providing students with support outside regular office hours.</a:t>
              </a:r>
              <a:endParaRPr lang="pl-PL" sz="1600" dirty="0">
                <a:solidFill>
                  <a:srgbClr val="033543"/>
                </a:solidFill>
                <a:latin typeface="Montserrat" panose="02000505000000020004" pitchFamily="2" charset="0"/>
              </a:endParaRPr>
            </a:p>
          </p:txBody>
        </p:sp>
        <p:sp>
          <p:nvSpPr>
            <p:cNvPr id="31" name="TextBox 30">
              <a:extLst>
                <a:ext uri="{FF2B5EF4-FFF2-40B4-BE49-F238E27FC236}">
                  <a16:creationId xmlns:a16="http://schemas.microsoft.com/office/drawing/2014/main" xmlns="" id="{120970CB-B18D-4DE6-8135-0144B529CB96}"/>
                </a:ext>
              </a:extLst>
            </p:cNvPr>
            <p:cNvSpPr txBox="1"/>
            <p:nvPr/>
          </p:nvSpPr>
          <p:spPr>
            <a:xfrm>
              <a:off x="5537862" y="5852004"/>
              <a:ext cx="4476141" cy="523220"/>
            </a:xfrm>
            <a:prstGeom prst="rect">
              <a:avLst/>
            </a:prstGeom>
            <a:noFill/>
          </p:spPr>
          <p:txBody>
            <a:bodyPr wrap="square" rtlCol="0">
              <a:spAutoFit/>
            </a:bodyPr>
            <a:lstStyle/>
            <a:p>
              <a:r>
                <a:rPr lang="en-US" sz="2800" dirty="0">
                  <a:solidFill>
                    <a:srgbClr val="033543"/>
                  </a:solidFill>
                  <a:latin typeface="Montserrat" panose="02000505000000020004" pitchFamily="2" charset="0"/>
                </a:rPr>
                <a:t>Cost Efficiency</a:t>
              </a:r>
              <a:endParaRPr lang="pl-PL" sz="2800" dirty="0">
                <a:solidFill>
                  <a:srgbClr val="033543"/>
                </a:solidFill>
                <a:latin typeface="Montserrat" panose="02000505000000020004" pitchFamily="2" charset="0"/>
              </a:endParaRPr>
            </a:p>
          </p:txBody>
        </p:sp>
      </p:grpSp>
      <p:grpSp>
        <p:nvGrpSpPr>
          <p:cNvPr id="23" name="Group 22">
            <a:extLst>
              <a:ext uri="{FF2B5EF4-FFF2-40B4-BE49-F238E27FC236}">
                <a16:creationId xmlns:a16="http://schemas.microsoft.com/office/drawing/2014/main" xmlns="" id="{D310BDB4-CCB5-42FC-94DA-8793821E3507}"/>
              </a:ext>
            </a:extLst>
          </p:cNvPr>
          <p:cNvGrpSpPr/>
          <p:nvPr/>
        </p:nvGrpSpPr>
        <p:grpSpPr>
          <a:xfrm>
            <a:off x="6282361" y="210630"/>
            <a:ext cx="4977489" cy="2961769"/>
            <a:chOff x="5349453" y="3220179"/>
            <a:chExt cx="4977489" cy="2961769"/>
          </a:xfrm>
        </p:grpSpPr>
        <p:sp>
          <p:nvSpPr>
            <p:cNvPr id="24" name="TextBox 23">
              <a:extLst>
                <a:ext uri="{FF2B5EF4-FFF2-40B4-BE49-F238E27FC236}">
                  <a16:creationId xmlns:a16="http://schemas.microsoft.com/office/drawing/2014/main" xmlns="" id="{00365624-90A3-4EFA-83DB-C49874828A58}"/>
                </a:ext>
              </a:extLst>
            </p:cNvPr>
            <p:cNvSpPr txBox="1"/>
            <p:nvPr/>
          </p:nvSpPr>
          <p:spPr>
            <a:xfrm>
              <a:off x="5349453" y="3220179"/>
              <a:ext cx="4970586" cy="954107"/>
            </a:xfrm>
            <a:prstGeom prst="rect">
              <a:avLst/>
            </a:prstGeom>
            <a:noFill/>
          </p:spPr>
          <p:txBody>
            <a:bodyPr wrap="square" rtlCol="0">
              <a:spAutoFit/>
            </a:bodyPr>
            <a:lstStyle/>
            <a:p>
              <a:r>
                <a:rPr lang="en-US" sz="2800" dirty="0">
                  <a:solidFill>
                    <a:srgbClr val="033543"/>
                  </a:solidFill>
                  <a:latin typeface="Montserrat" panose="02000505000000020004" pitchFamily="2" charset="0"/>
                </a:rPr>
                <a:t>Initial Setup </a:t>
              </a:r>
              <a:r>
                <a:rPr lang="en-US" sz="2800" dirty="0" smtClean="0">
                  <a:solidFill>
                    <a:srgbClr val="033543"/>
                  </a:solidFill>
                  <a:latin typeface="Montserrat" panose="02000505000000020004" pitchFamily="2" charset="0"/>
                </a:rPr>
                <a:t>&amp;</a:t>
              </a:r>
            </a:p>
            <a:p>
              <a:r>
                <a:rPr lang="en-US" sz="2800" dirty="0" smtClean="0">
                  <a:solidFill>
                    <a:srgbClr val="033543"/>
                  </a:solidFill>
                  <a:latin typeface="Montserrat" panose="02000505000000020004" pitchFamily="2" charset="0"/>
                </a:rPr>
                <a:t>Training</a:t>
              </a:r>
              <a:endParaRPr lang="pl-PL" sz="2800" dirty="0">
                <a:solidFill>
                  <a:srgbClr val="033543"/>
                </a:solidFill>
                <a:latin typeface="Montserrat" panose="02000505000000020004" pitchFamily="2" charset="0"/>
              </a:endParaRPr>
            </a:p>
          </p:txBody>
        </p:sp>
        <p:sp>
          <p:nvSpPr>
            <p:cNvPr id="25" name="TextBox 24">
              <a:extLst>
                <a:ext uri="{FF2B5EF4-FFF2-40B4-BE49-F238E27FC236}">
                  <a16:creationId xmlns:a16="http://schemas.microsoft.com/office/drawing/2014/main" xmlns="" id="{35F05FC1-066E-4EE8-B6BE-8886CFFC76BF}"/>
                </a:ext>
              </a:extLst>
            </p:cNvPr>
            <p:cNvSpPr txBox="1"/>
            <p:nvPr/>
          </p:nvSpPr>
          <p:spPr>
            <a:xfrm>
              <a:off x="5446512" y="4073143"/>
              <a:ext cx="2942450" cy="584775"/>
            </a:xfrm>
            <a:prstGeom prst="rect">
              <a:avLst/>
            </a:prstGeom>
            <a:noFill/>
          </p:spPr>
          <p:txBody>
            <a:bodyPr wrap="square" rtlCol="0">
              <a:spAutoFit/>
            </a:bodyPr>
            <a:lstStyle/>
            <a:p>
              <a:pPr marL="285750" indent="-285750">
                <a:buFontTx/>
                <a:buChar char="-"/>
              </a:pPr>
              <a:r>
                <a:rPr lang="en-US" sz="1600" dirty="0" smtClean="0">
                  <a:solidFill>
                    <a:srgbClr val="033543"/>
                  </a:solidFill>
                  <a:latin typeface="Montserrat" panose="02000505000000020004" pitchFamily="2" charset="0"/>
                </a:rPr>
                <a:t>Will train the students. </a:t>
              </a:r>
              <a:endParaRPr lang="pl-PL" sz="1600" dirty="0">
                <a:solidFill>
                  <a:srgbClr val="033543"/>
                </a:solidFill>
                <a:latin typeface="Montserrat" panose="02000505000000020004" pitchFamily="2" charset="0"/>
              </a:endParaRPr>
            </a:p>
          </p:txBody>
        </p:sp>
        <p:sp>
          <p:nvSpPr>
            <p:cNvPr id="45" name="TextBox 44">
              <a:extLst>
                <a:ext uri="{FF2B5EF4-FFF2-40B4-BE49-F238E27FC236}">
                  <a16:creationId xmlns:a16="http://schemas.microsoft.com/office/drawing/2014/main" xmlns="" id="{00365624-90A3-4EFA-83DB-C49874828A58}"/>
                </a:ext>
              </a:extLst>
            </p:cNvPr>
            <p:cNvSpPr txBox="1"/>
            <p:nvPr/>
          </p:nvSpPr>
          <p:spPr>
            <a:xfrm>
              <a:off x="5356356" y="4851177"/>
              <a:ext cx="4970586" cy="523220"/>
            </a:xfrm>
            <a:prstGeom prst="rect">
              <a:avLst/>
            </a:prstGeom>
            <a:noFill/>
          </p:spPr>
          <p:txBody>
            <a:bodyPr wrap="square" rtlCol="0">
              <a:spAutoFit/>
            </a:bodyPr>
            <a:lstStyle/>
            <a:p>
              <a:r>
                <a:rPr lang="en-US" sz="2800" dirty="0" smtClean="0">
                  <a:solidFill>
                    <a:srgbClr val="033543"/>
                  </a:solidFill>
                  <a:latin typeface="Montserrat" panose="02000505000000020004" pitchFamily="2" charset="0"/>
                </a:rPr>
                <a:t>Natural Language </a:t>
              </a:r>
              <a:endParaRPr lang="pl-PL" sz="2800" dirty="0">
                <a:solidFill>
                  <a:srgbClr val="033543"/>
                </a:solidFill>
                <a:latin typeface="Montserrat" panose="02000505000000020004" pitchFamily="2" charset="0"/>
              </a:endParaRPr>
            </a:p>
          </p:txBody>
        </p:sp>
        <p:sp>
          <p:nvSpPr>
            <p:cNvPr id="46" name="TextBox 45">
              <a:extLst>
                <a:ext uri="{FF2B5EF4-FFF2-40B4-BE49-F238E27FC236}">
                  <a16:creationId xmlns:a16="http://schemas.microsoft.com/office/drawing/2014/main" xmlns="" id="{35F05FC1-066E-4EE8-B6BE-8886CFFC76BF}"/>
                </a:ext>
              </a:extLst>
            </p:cNvPr>
            <p:cNvSpPr txBox="1"/>
            <p:nvPr/>
          </p:nvSpPr>
          <p:spPr>
            <a:xfrm>
              <a:off x="5395056" y="5350951"/>
              <a:ext cx="4722857" cy="830997"/>
            </a:xfrm>
            <a:prstGeom prst="rect">
              <a:avLst/>
            </a:prstGeom>
            <a:noFill/>
          </p:spPr>
          <p:txBody>
            <a:bodyPr wrap="square" rtlCol="0">
              <a:spAutoFit/>
            </a:bodyPr>
            <a:lstStyle/>
            <a:p>
              <a:pPr marL="285750" indent="-285750">
                <a:buFontTx/>
                <a:buChar char="-"/>
              </a:pPr>
              <a:r>
                <a:rPr lang="en-US" sz="1600" dirty="0" smtClean="0">
                  <a:solidFill>
                    <a:srgbClr val="033543"/>
                  </a:solidFill>
                  <a:latin typeface="Montserrat" panose="02000505000000020004" pitchFamily="2" charset="0"/>
                </a:rPr>
                <a:t>We can train our bot to understand the natural language of the user.</a:t>
              </a:r>
            </a:p>
            <a:p>
              <a:pPr marL="285750" indent="-285750">
                <a:buFontTx/>
                <a:buChar char="-"/>
              </a:pPr>
              <a:r>
                <a:rPr lang="en-US" sz="1600" dirty="0" smtClean="0">
                  <a:solidFill>
                    <a:srgbClr val="033543"/>
                  </a:solidFill>
                  <a:latin typeface="Montserrat" panose="02000505000000020004" pitchFamily="2" charset="0"/>
                </a:rPr>
                <a:t>Using Machine Learning model</a:t>
              </a:r>
              <a:endParaRPr lang="pl-PL" sz="1600" dirty="0">
                <a:solidFill>
                  <a:srgbClr val="033543"/>
                </a:solidFill>
                <a:latin typeface="Montserrat" panose="02000505000000020004" pitchFamily="2" charset="0"/>
              </a:endParaRPr>
            </a:p>
          </p:txBody>
        </p:sp>
      </p:grpSp>
      <p:grpSp>
        <p:nvGrpSpPr>
          <p:cNvPr id="35" name="Group 34">
            <a:extLst>
              <a:ext uri="{FF2B5EF4-FFF2-40B4-BE49-F238E27FC236}">
                <a16:creationId xmlns:a16="http://schemas.microsoft.com/office/drawing/2014/main" xmlns="" id="{31097AC5-BEA0-4E17-B918-8D39EC7BC391}"/>
              </a:ext>
            </a:extLst>
          </p:cNvPr>
          <p:cNvGrpSpPr/>
          <p:nvPr/>
        </p:nvGrpSpPr>
        <p:grpSpPr>
          <a:xfrm>
            <a:off x="144039" y="3779663"/>
            <a:ext cx="7106944" cy="2780372"/>
            <a:chOff x="3449099" y="3516430"/>
            <a:chExt cx="7106944" cy="2780372"/>
          </a:xfrm>
        </p:grpSpPr>
        <p:sp>
          <p:nvSpPr>
            <p:cNvPr id="36" name="TextBox 35">
              <a:extLst>
                <a:ext uri="{FF2B5EF4-FFF2-40B4-BE49-F238E27FC236}">
                  <a16:creationId xmlns:a16="http://schemas.microsoft.com/office/drawing/2014/main" xmlns="" id="{0DE9F326-589F-4F37-A04F-0AB5A12E74C4}"/>
                </a:ext>
              </a:extLst>
            </p:cNvPr>
            <p:cNvSpPr txBox="1"/>
            <p:nvPr/>
          </p:nvSpPr>
          <p:spPr>
            <a:xfrm>
              <a:off x="3449099" y="3516430"/>
              <a:ext cx="5956802" cy="523220"/>
            </a:xfrm>
            <a:prstGeom prst="rect">
              <a:avLst/>
            </a:prstGeom>
            <a:noFill/>
          </p:spPr>
          <p:txBody>
            <a:bodyPr wrap="square" rtlCol="0">
              <a:spAutoFit/>
            </a:bodyPr>
            <a:lstStyle/>
            <a:p>
              <a:r>
                <a:rPr lang="en-US" sz="2800" dirty="0">
                  <a:solidFill>
                    <a:srgbClr val="033543"/>
                  </a:solidFill>
                  <a:latin typeface="Montserrat" panose="02000505000000020004" pitchFamily="2" charset="0"/>
                </a:rPr>
                <a:t>Continuous Improvement</a:t>
              </a:r>
              <a:endParaRPr lang="pl-PL" sz="2800" dirty="0">
                <a:solidFill>
                  <a:srgbClr val="033543"/>
                </a:solidFill>
                <a:latin typeface="Montserrat" panose="02000505000000020004" pitchFamily="2" charset="0"/>
              </a:endParaRPr>
            </a:p>
          </p:txBody>
        </p:sp>
        <p:sp>
          <p:nvSpPr>
            <p:cNvPr id="37" name="TextBox 36">
              <a:extLst>
                <a:ext uri="{FF2B5EF4-FFF2-40B4-BE49-F238E27FC236}">
                  <a16:creationId xmlns:a16="http://schemas.microsoft.com/office/drawing/2014/main" xmlns="" id="{72322DEE-234C-4C33-BD16-B4F2F0096E84}"/>
                </a:ext>
              </a:extLst>
            </p:cNvPr>
            <p:cNvSpPr txBox="1"/>
            <p:nvPr/>
          </p:nvSpPr>
          <p:spPr>
            <a:xfrm>
              <a:off x="3648388" y="4010050"/>
              <a:ext cx="5451108" cy="584775"/>
            </a:xfrm>
            <a:prstGeom prst="rect">
              <a:avLst/>
            </a:prstGeom>
            <a:noFill/>
          </p:spPr>
          <p:txBody>
            <a:bodyPr wrap="square" rtlCol="0">
              <a:spAutoFit/>
            </a:bodyPr>
            <a:lstStyle/>
            <a:p>
              <a:pPr marL="285750" indent="-285750">
                <a:buFontTx/>
                <a:buChar char="-"/>
              </a:pPr>
              <a:r>
                <a:rPr lang="en-US" sz="1600" dirty="0" smtClean="0">
                  <a:solidFill>
                    <a:srgbClr val="033543"/>
                  </a:solidFill>
                  <a:latin typeface="Montserrat" panose="02000505000000020004" pitchFamily="2" charset="0"/>
                </a:rPr>
                <a:t>Multiple Number of users can be added</a:t>
              </a:r>
            </a:p>
            <a:p>
              <a:pPr marL="285750" indent="-285750">
                <a:buFontTx/>
                <a:buChar char="-"/>
              </a:pPr>
              <a:endParaRPr lang="pl-PL" sz="1600" dirty="0">
                <a:solidFill>
                  <a:srgbClr val="033543"/>
                </a:solidFill>
                <a:latin typeface="Montserrat" panose="02000505000000020004" pitchFamily="2" charset="0"/>
              </a:endParaRPr>
            </a:p>
          </p:txBody>
        </p:sp>
        <p:sp>
          <p:nvSpPr>
            <p:cNvPr id="38" name="TextBox 37">
              <a:extLst>
                <a:ext uri="{FF2B5EF4-FFF2-40B4-BE49-F238E27FC236}">
                  <a16:creationId xmlns:a16="http://schemas.microsoft.com/office/drawing/2014/main" xmlns="" id="{391F4113-0291-40B1-B180-540BD64C07D1}"/>
                </a:ext>
              </a:extLst>
            </p:cNvPr>
            <p:cNvSpPr txBox="1"/>
            <p:nvPr/>
          </p:nvSpPr>
          <p:spPr>
            <a:xfrm>
              <a:off x="5585457" y="4911889"/>
              <a:ext cx="4970586" cy="523220"/>
            </a:xfrm>
            <a:prstGeom prst="rect">
              <a:avLst/>
            </a:prstGeom>
            <a:noFill/>
          </p:spPr>
          <p:txBody>
            <a:bodyPr wrap="square" rtlCol="0">
              <a:spAutoFit/>
            </a:bodyPr>
            <a:lstStyle/>
            <a:p>
              <a:endParaRPr lang="pl-PL" sz="2800" dirty="0">
                <a:solidFill>
                  <a:srgbClr val="033543"/>
                </a:solidFill>
                <a:latin typeface="Montserrat" panose="02000505000000020004" pitchFamily="2" charset="0"/>
              </a:endParaRPr>
            </a:p>
          </p:txBody>
        </p:sp>
        <p:sp>
          <p:nvSpPr>
            <p:cNvPr id="39" name="TextBox 38">
              <a:extLst>
                <a:ext uri="{FF2B5EF4-FFF2-40B4-BE49-F238E27FC236}">
                  <a16:creationId xmlns:a16="http://schemas.microsoft.com/office/drawing/2014/main" xmlns="" id="{1A653B53-7B44-4F5A-903C-660DEA120484}"/>
                </a:ext>
              </a:extLst>
            </p:cNvPr>
            <p:cNvSpPr txBox="1"/>
            <p:nvPr/>
          </p:nvSpPr>
          <p:spPr>
            <a:xfrm>
              <a:off x="5452106" y="5465805"/>
              <a:ext cx="4233574" cy="830997"/>
            </a:xfrm>
            <a:prstGeom prst="rect">
              <a:avLst/>
            </a:prstGeom>
            <a:noFill/>
          </p:spPr>
          <p:txBody>
            <a:bodyPr wrap="square" rtlCol="0">
              <a:spAutoFit/>
            </a:bodyPr>
            <a:lstStyle/>
            <a:p>
              <a:r>
                <a:rPr lang="en-US" sz="1600" dirty="0" smtClean="0">
                  <a:solidFill>
                    <a:srgbClr val="033543"/>
                  </a:solidFill>
                  <a:latin typeface="Montserrat" panose="02000505000000020004" pitchFamily="2" charset="0"/>
                </a:rPr>
                <a:t>Same application can run over different channels </a:t>
              </a:r>
              <a:r>
                <a:rPr lang="en-US" sz="1600" dirty="0" err="1" smtClean="0">
                  <a:solidFill>
                    <a:srgbClr val="033543"/>
                  </a:solidFill>
                  <a:latin typeface="Montserrat" panose="02000505000000020004" pitchFamily="2" charset="0"/>
                </a:rPr>
                <a:t>Eg</a:t>
              </a:r>
              <a:r>
                <a:rPr lang="en-US" sz="1600" dirty="0" smtClean="0">
                  <a:solidFill>
                    <a:srgbClr val="033543"/>
                  </a:solidFill>
                  <a:latin typeface="Montserrat" panose="02000505000000020004" pitchFamily="2" charset="0"/>
                </a:rPr>
                <a:t>. </a:t>
              </a:r>
              <a:r>
                <a:rPr lang="en-US" sz="1600" dirty="0" err="1" smtClean="0">
                  <a:solidFill>
                    <a:srgbClr val="033543"/>
                  </a:solidFill>
                  <a:latin typeface="Montserrat" panose="02000505000000020004" pitchFamily="2" charset="0"/>
                </a:rPr>
                <a:t>MSTeams</a:t>
              </a:r>
              <a:r>
                <a:rPr lang="en-US" sz="1600" dirty="0" smtClean="0">
                  <a:solidFill>
                    <a:srgbClr val="033543"/>
                  </a:solidFill>
                  <a:latin typeface="Montserrat" panose="02000505000000020004" pitchFamily="2" charset="0"/>
                </a:rPr>
                <a:t>, </a:t>
              </a:r>
            </a:p>
            <a:p>
              <a:r>
                <a:rPr lang="en-US" sz="1600" dirty="0" err="1" smtClean="0">
                  <a:solidFill>
                    <a:srgbClr val="033543"/>
                  </a:solidFill>
                  <a:latin typeface="Montserrat" panose="02000505000000020004" pitchFamily="2" charset="0"/>
                </a:rPr>
                <a:t>Wechat</a:t>
              </a:r>
              <a:r>
                <a:rPr lang="en-US" sz="1600" dirty="0" smtClean="0">
                  <a:solidFill>
                    <a:srgbClr val="033543"/>
                  </a:solidFill>
                  <a:latin typeface="Montserrat" panose="02000505000000020004" pitchFamily="2" charset="0"/>
                </a:rPr>
                <a:t>, Email …</a:t>
              </a:r>
              <a:endParaRPr lang="en-US" sz="1600" dirty="0">
                <a:solidFill>
                  <a:srgbClr val="033543"/>
                </a:solidFill>
                <a:latin typeface="Montserrat" panose="02000505000000020004" pitchFamily="2" charset="0"/>
              </a:endParaRPr>
            </a:p>
          </p:txBody>
        </p:sp>
      </p:grpSp>
      <p:grpSp>
        <p:nvGrpSpPr>
          <p:cNvPr id="40" name="Group 39">
            <a:extLst>
              <a:ext uri="{FF2B5EF4-FFF2-40B4-BE49-F238E27FC236}">
                <a16:creationId xmlns:a16="http://schemas.microsoft.com/office/drawing/2014/main" xmlns="" id="{823FAF20-4543-432E-954F-C3F58791A05C}"/>
              </a:ext>
            </a:extLst>
          </p:cNvPr>
          <p:cNvGrpSpPr/>
          <p:nvPr/>
        </p:nvGrpSpPr>
        <p:grpSpPr>
          <a:xfrm>
            <a:off x="6264466" y="4129234"/>
            <a:ext cx="5998115" cy="2392225"/>
            <a:chOff x="5312507" y="3520439"/>
            <a:chExt cx="5998115" cy="2392225"/>
          </a:xfrm>
        </p:grpSpPr>
        <p:sp>
          <p:nvSpPr>
            <p:cNvPr id="41" name="TextBox 40">
              <a:extLst>
                <a:ext uri="{FF2B5EF4-FFF2-40B4-BE49-F238E27FC236}">
                  <a16:creationId xmlns:a16="http://schemas.microsoft.com/office/drawing/2014/main" xmlns="" id="{D742DDB1-225C-45B3-96CA-183F2DF450A5}"/>
                </a:ext>
              </a:extLst>
            </p:cNvPr>
            <p:cNvSpPr txBox="1"/>
            <p:nvPr/>
          </p:nvSpPr>
          <p:spPr>
            <a:xfrm>
              <a:off x="5312507" y="3520439"/>
              <a:ext cx="5998115" cy="523220"/>
            </a:xfrm>
            <a:prstGeom prst="rect">
              <a:avLst/>
            </a:prstGeom>
            <a:noFill/>
          </p:spPr>
          <p:txBody>
            <a:bodyPr wrap="square" rtlCol="0">
              <a:spAutoFit/>
            </a:bodyPr>
            <a:lstStyle/>
            <a:p>
              <a:r>
                <a:rPr lang="en-US" sz="2800" dirty="0" smtClean="0">
                  <a:solidFill>
                    <a:srgbClr val="033543"/>
                  </a:solidFill>
                  <a:latin typeface="Montserrat" panose="02000505000000020004" pitchFamily="2" charset="0"/>
                </a:rPr>
                <a:t>Security &amp; Privacy concern</a:t>
              </a:r>
              <a:endParaRPr lang="pl-PL" sz="2800" dirty="0">
                <a:solidFill>
                  <a:srgbClr val="033543"/>
                </a:solidFill>
                <a:latin typeface="Montserrat" panose="02000505000000020004" pitchFamily="2" charset="0"/>
              </a:endParaRPr>
            </a:p>
          </p:txBody>
        </p:sp>
        <p:sp>
          <p:nvSpPr>
            <p:cNvPr id="42" name="TextBox 41">
              <a:extLst>
                <a:ext uri="{FF2B5EF4-FFF2-40B4-BE49-F238E27FC236}">
                  <a16:creationId xmlns:a16="http://schemas.microsoft.com/office/drawing/2014/main" xmlns="" id="{8B2A3CA4-99D4-4924-9B12-A34C8DDBC591}"/>
                </a:ext>
              </a:extLst>
            </p:cNvPr>
            <p:cNvSpPr txBox="1"/>
            <p:nvPr/>
          </p:nvSpPr>
          <p:spPr>
            <a:xfrm>
              <a:off x="5609880" y="4011318"/>
              <a:ext cx="3642949" cy="1077218"/>
            </a:xfrm>
            <a:prstGeom prst="rect">
              <a:avLst/>
            </a:prstGeom>
            <a:noFill/>
          </p:spPr>
          <p:txBody>
            <a:bodyPr wrap="square" rtlCol="0">
              <a:spAutoFit/>
            </a:bodyPr>
            <a:lstStyle/>
            <a:p>
              <a:r>
                <a:rPr lang="en-US" sz="1600" dirty="0" smtClean="0">
                  <a:solidFill>
                    <a:srgbClr val="033543"/>
                  </a:solidFill>
                  <a:latin typeface="Montserrat" panose="02000505000000020004" pitchFamily="2" charset="0"/>
                </a:rPr>
                <a:t>With exposure over internet							, </a:t>
              </a:r>
              <a:endParaRPr lang="pl-PL" sz="1600" dirty="0">
                <a:solidFill>
                  <a:srgbClr val="033543"/>
                </a:solidFill>
                <a:latin typeface="Montserrat" panose="02000505000000020004" pitchFamily="2" charset="0"/>
              </a:endParaRPr>
            </a:p>
          </p:txBody>
        </p:sp>
        <p:sp>
          <p:nvSpPr>
            <p:cNvPr id="43" name="TextBox 42">
              <a:extLst>
                <a:ext uri="{FF2B5EF4-FFF2-40B4-BE49-F238E27FC236}">
                  <a16:creationId xmlns:a16="http://schemas.microsoft.com/office/drawing/2014/main" xmlns="" id="{78CE13DA-4220-4785-B23D-D17987762A41}"/>
                </a:ext>
              </a:extLst>
            </p:cNvPr>
            <p:cNvSpPr txBox="1"/>
            <p:nvPr/>
          </p:nvSpPr>
          <p:spPr>
            <a:xfrm>
              <a:off x="5388761" y="4691376"/>
              <a:ext cx="4970586" cy="523220"/>
            </a:xfrm>
            <a:prstGeom prst="rect">
              <a:avLst/>
            </a:prstGeom>
            <a:noFill/>
          </p:spPr>
          <p:txBody>
            <a:bodyPr wrap="square" rtlCol="0">
              <a:spAutoFit/>
            </a:bodyPr>
            <a:lstStyle/>
            <a:p>
              <a:r>
                <a:rPr lang="en-US" sz="2800" dirty="0" smtClean="0">
                  <a:solidFill>
                    <a:srgbClr val="033543"/>
                  </a:solidFill>
                  <a:latin typeface="Montserrat" panose="02000505000000020004" pitchFamily="2" charset="0"/>
                </a:rPr>
                <a:t>Recurring Cost</a:t>
              </a:r>
              <a:endParaRPr lang="pl-PL" sz="2800" dirty="0">
                <a:solidFill>
                  <a:srgbClr val="033543"/>
                </a:solidFill>
                <a:latin typeface="Montserrat" panose="02000505000000020004" pitchFamily="2" charset="0"/>
              </a:endParaRPr>
            </a:p>
          </p:txBody>
        </p:sp>
        <p:sp>
          <p:nvSpPr>
            <p:cNvPr id="44" name="TextBox 43">
              <a:extLst>
                <a:ext uri="{FF2B5EF4-FFF2-40B4-BE49-F238E27FC236}">
                  <a16:creationId xmlns:a16="http://schemas.microsoft.com/office/drawing/2014/main" xmlns="" id="{36DCC397-996B-41A1-93AD-12C1053B7057}"/>
                </a:ext>
              </a:extLst>
            </p:cNvPr>
            <p:cNvSpPr txBox="1"/>
            <p:nvPr/>
          </p:nvSpPr>
          <p:spPr>
            <a:xfrm>
              <a:off x="5542961" y="5327889"/>
              <a:ext cx="3880980" cy="584775"/>
            </a:xfrm>
            <a:prstGeom prst="rect">
              <a:avLst/>
            </a:prstGeom>
            <a:noFill/>
          </p:spPr>
          <p:txBody>
            <a:bodyPr wrap="square" rtlCol="0">
              <a:spAutoFit/>
            </a:bodyPr>
            <a:lstStyle/>
            <a:p>
              <a:r>
                <a:rPr lang="en-US" sz="1600" dirty="0" smtClean="0">
                  <a:solidFill>
                    <a:srgbClr val="033543"/>
                  </a:solidFill>
                  <a:latin typeface="Montserrat" panose="02000505000000020004" pitchFamily="2" charset="0"/>
                </a:rPr>
                <a:t>A small but recurring amount of Funds paid to azure.</a:t>
              </a:r>
              <a:endParaRPr lang="pl-PL" sz="1600" dirty="0">
                <a:solidFill>
                  <a:srgbClr val="033543"/>
                </a:solidFill>
                <a:latin typeface="Montserrat" panose="02000505000000020004" pitchFamily="2" charset="0"/>
              </a:endParaRPr>
            </a:p>
          </p:txBody>
        </p:sp>
      </p:grpSp>
      <p:sp>
        <p:nvSpPr>
          <p:cNvPr id="7" name="Rectangle 6"/>
          <p:cNvSpPr/>
          <p:nvPr/>
        </p:nvSpPr>
        <p:spPr>
          <a:xfrm>
            <a:off x="2087378" y="4693424"/>
            <a:ext cx="4556666" cy="1384995"/>
          </a:xfrm>
          <a:prstGeom prst="rect">
            <a:avLst/>
          </a:prstGeom>
        </p:spPr>
        <p:txBody>
          <a:bodyPr wrap="square">
            <a:spAutoFit/>
          </a:bodyPr>
          <a:lstStyle/>
          <a:p>
            <a:r>
              <a:rPr lang="en-US" sz="2800" dirty="0">
                <a:solidFill>
                  <a:srgbClr val="033543"/>
                </a:solidFill>
                <a:latin typeface="Montserrat" panose="02000505000000020004" pitchFamily="2" charset="0"/>
              </a:rPr>
              <a:t>Integration with Other Services</a:t>
            </a:r>
            <a:endParaRPr lang="en-US" sz="2800" dirty="0" smtClean="0">
              <a:solidFill>
                <a:srgbClr val="033543"/>
              </a:solidFill>
              <a:latin typeface="Montserrat" panose="02000505000000020004" pitchFamily="2" charset="0"/>
            </a:endParaRPr>
          </a:p>
          <a:p>
            <a:endParaRPr lang="en-US" sz="2800" dirty="0">
              <a:solidFill>
                <a:srgbClr val="033543"/>
              </a:solidFill>
              <a:latin typeface="Montserrat" panose="02000505000000020004" pitchFamily="2" charset="0"/>
            </a:endParaRPr>
          </a:p>
        </p:txBody>
      </p:sp>
    </p:spTree>
    <p:extLst>
      <p:ext uri="{BB962C8B-B14F-4D97-AF65-F5344CB8AC3E}">
        <p14:creationId xmlns:p14="http://schemas.microsoft.com/office/powerpoint/2010/main" val="1838478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D3847"/>
        </a:solidFill>
        <a:effectLst/>
      </p:bgPr>
    </p:bg>
    <p:spTree>
      <p:nvGrpSpPr>
        <p:cNvPr id="1" name=""/>
        <p:cNvGrpSpPr/>
        <p:nvPr/>
      </p:nvGrpSpPr>
      <p:grpSpPr>
        <a:xfrm>
          <a:off x="0" y="0"/>
          <a:ext cx="0" cy="0"/>
          <a:chOff x="0" y="0"/>
          <a:chExt cx="0" cy="0"/>
        </a:xfrm>
      </p:grpSpPr>
      <p:grpSp>
        <p:nvGrpSpPr>
          <p:cNvPr id="21" name="Group 20"/>
          <p:cNvGrpSpPr/>
          <p:nvPr/>
        </p:nvGrpSpPr>
        <p:grpSpPr>
          <a:xfrm>
            <a:off x="414885" y="847575"/>
            <a:ext cx="5171966" cy="5062254"/>
            <a:chOff x="4042969" y="521197"/>
            <a:chExt cx="6448631" cy="6949357"/>
          </a:xfrm>
        </p:grpSpPr>
        <p:grpSp>
          <p:nvGrpSpPr>
            <p:cNvPr id="22" name="Group 21"/>
            <p:cNvGrpSpPr/>
            <p:nvPr/>
          </p:nvGrpSpPr>
          <p:grpSpPr>
            <a:xfrm>
              <a:off x="4042969" y="521197"/>
              <a:ext cx="422365" cy="438269"/>
              <a:chOff x="4648938" y="1631948"/>
              <a:chExt cx="632459" cy="656273"/>
            </a:xfrm>
            <a:solidFill>
              <a:srgbClr val="91B9A3"/>
            </a:solidFill>
          </p:grpSpPr>
          <p:sp>
            <p:nvSpPr>
              <p:cNvPr id="27" name="Rectangle 26"/>
              <p:cNvSpPr/>
              <p:nvPr/>
            </p:nvSpPr>
            <p:spPr>
              <a:xfrm>
                <a:off x="4648938" y="1655761"/>
                <a:ext cx="223837" cy="6324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b="1">
                  <a:latin typeface="Open Sans" panose="020B0606030504020204" pitchFamily="34" charset="0"/>
                  <a:ea typeface="Open Sans" panose="020B0606030504020204" pitchFamily="34" charset="0"/>
                  <a:cs typeface="Open Sans" panose="020B0606030504020204" pitchFamily="34" charset="0"/>
                </a:endParaRPr>
              </a:p>
            </p:txBody>
          </p:sp>
          <p:sp>
            <p:nvSpPr>
              <p:cNvPr id="28" name="Rectangle 27"/>
              <p:cNvSpPr/>
              <p:nvPr/>
            </p:nvSpPr>
            <p:spPr>
              <a:xfrm rot="5400000">
                <a:off x="4853249" y="1427637"/>
                <a:ext cx="223837" cy="6324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b="1">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3" name="Group 22"/>
            <p:cNvGrpSpPr/>
            <p:nvPr/>
          </p:nvGrpSpPr>
          <p:grpSpPr>
            <a:xfrm rot="10800000">
              <a:off x="9843435" y="7039596"/>
              <a:ext cx="432706" cy="430958"/>
              <a:chOff x="1457038" y="-7810672"/>
              <a:chExt cx="647942" cy="645326"/>
            </a:xfrm>
            <a:solidFill>
              <a:srgbClr val="91B9A3"/>
            </a:solidFill>
          </p:grpSpPr>
          <p:sp>
            <p:nvSpPr>
              <p:cNvPr id="25" name="Rectangle 24"/>
              <p:cNvSpPr/>
              <p:nvPr/>
            </p:nvSpPr>
            <p:spPr>
              <a:xfrm>
                <a:off x="1457038" y="-7797804"/>
                <a:ext cx="223838" cy="6324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b="1">
                  <a:latin typeface="Open Sans" panose="020B0606030504020204" pitchFamily="34" charset="0"/>
                  <a:ea typeface="Open Sans" panose="020B0606030504020204" pitchFamily="34" charset="0"/>
                  <a:cs typeface="Open Sans" panose="020B0606030504020204" pitchFamily="34" charset="0"/>
                </a:endParaRPr>
              </a:p>
            </p:txBody>
          </p:sp>
          <p:sp>
            <p:nvSpPr>
              <p:cNvPr id="26" name="Rectangle 25"/>
              <p:cNvSpPr/>
              <p:nvPr/>
            </p:nvSpPr>
            <p:spPr>
              <a:xfrm rot="5400000">
                <a:off x="1676834" y="-8014980"/>
                <a:ext cx="223838" cy="6324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b="1">
                  <a:latin typeface="Open Sans" panose="020B0606030504020204" pitchFamily="34" charset="0"/>
                  <a:ea typeface="Open Sans" panose="020B0606030504020204" pitchFamily="34" charset="0"/>
                  <a:cs typeface="Open Sans" panose="020B0606030504020204" pitchFamily="34" charset="0"/>
                </a:endParaRPr>
              </a:p>
            </p:txBody>
          </p:sp>
        </p:grpSp>
        <p:sp>
          <p:nvSpPr>
            <p:cNvPr id="24" name="TextBox 23"/>
            <p:cNvSpPr txBox="1"/>
            <p:nvPr/>
          </p:nvSpPr>
          <p:spPr>
            <a:xfrm>
              <a:off x="4192449" y="612159"/>
              <a:ext cx="5899961" cy="6210886"/>
            </a:xfrm>
            <a:prstGeom prst="rect">
              <a:avLst/>
            </a:prstGeom>
            <a:noFill/>
          </p:spPr>
          <p:txBody>
            <a:bodyPr wrap="square" rtlCol="0">
              <a:spAutoFit/>
            </a:bodyPr>
            <a:lstStyle/>
            <a:p>
              <a:r>
                <a:rPr lang="en-US" sz="4400" b="1" dirty="0" smtClean="0">
                  <a:ln w="0"/>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path path="circle">
                      <a:fillToRect t="100000" r="100000"/>
                    </a:path>
                    <a:tileRect l="-100000" b="-100000"/>
                  </a:gradFill>
                  <a:latin typeface="Open Sans" panose="020B0606030504020204" pitchFamily="34" charset="0"/>
                  <a:ea typeface="Open Sans" panose="020B0606030504020204" pitchFamily="34" charset="0"/>
                  <a:cs typeface="Open Sans" panose="020B0606030504020204" pitchFamily="34" charset="0"/>
                </a:rPr>
                <a:t>What’s </a:t>
              </a:r>
              <a:r>
                <a:rPr lang="en-US" sz="4400" b="1" dirty="0" err="1" smtClean="0">
                  <a:ln w="0"/>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path path="circle">
                      <a:fillToRect t="100000" r="100000"/>
                    </a:path>
                    <a:tileRect l="-100000" b="-100000"/>
                  </a:gradFill>
                  <a:latin typeface="Open Sans" panose="020B0606030504020204" pitchFamily="34" charset="0"/>
                  <a:ea typeface="Open Sans" panose="020B0606030504020204" pitchFamily="34" charset="0"/>
                  <a:cs typeface="Open Sans" panose="020B0606030504020204" pitchFamily="34" charset="0"/>
                </a:rPr>
                <a:t>Chatbot</a:t>
              </a:r>
              <a:r>
                <a:rPr lang="en-US" sz="4400" b="1" dirty="0">
                  <a:ln w="0"/>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path path="circle">
                      <a:fillToRect t="100000" r="100000"/>
                    </a:path>
                    <a:tileRect l="-100000" b="-100000"/>
                  </a:gradFill>
                  <a:latin typeface="Open Sans" panose="020B0606030504020204" pitchFamily="34" charset="0"/>
                  <a:ea typeface="Open Sans" panose="020B0606030504020204" pitchFamily="34" charset="0"/>
                  <a:cs typeface="Open Sans" panose="020B0606030504020204" pitchFamily="34" charset="0"/>
                </a:rPr>
                <a:t>?</a:t>
              </a:r>
            </a:p>
            <a:p>
              <a:endParaRPr lang="en-US" sz="4800" b="1" spc="-15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gn="just">
                <a:buFont typeface="Courier New" panose="02070309020205020404" pitchFamily="49" charset="0"/>
                <a:buChar char="o"/>
              </a:pPr>
              <a:r>
                <a:rPr lang="en-US" sz="2000" dirty="0">
                  <a:solidFill>
                    <a:srgbClr val="DDDDDD"/>
                  </a:solidFill>
                  <a:latin typeface="Open Sans" panose="020B0606030504020204" pitchFamily="34" charset="0"/>
                  <a:ea typeface="Open Sans" panose="020B0606030504020204" pitchFamily="34" charset="0"/>
                  <a:cs typeface="Open Sans" panose="020B0606030504020204" pitchFamily="34" charset="0"/>
                </a:rPr>
                <a:t>A </a:t>
              </a:r>
              <a:r>
                <a:rPr lang="en-US" sz="2000" dirty="0" err="1">
                  <a:solidFill>
                    <a:srgbClr val="DDDDDD"/>
                  </a:solidFill>
                  <a:latin typeface="Open Sans" panose="020B0606030504020204" pitchFamily="34" charset="0"/>
                  <a:ea typeface="Open Sans" panose="020B0606030504020204" pitchFamily="34" charset="0"/>
                  <a:cs typeface="Open Sans" panose="020B0606030504020204" pitchFamily="34" charset="0"/>
                </a:rPr>
                <a:t>chatbot</a:t>
              </a:r>
              <a:r>
                <a:rPr lang="en-US" sz="2000" dirty="0">
                  <a:solidFill>
                    <a:srgbClr val="DDDDDD"/>
                  </a:solidFill>
                  <a:latin typeface="Open Sans" panose="020B0606030504020204" pitchFamily="34" charset="0"/>
                  <a:ea typeface="Open Sans" panose="020B0606030504020204" pitchFamily="34" charset="0"/>
                  <a:cs typeface="Open Sans" panose="020B0606030504020204" pitchFamily="34" charset="0"/>
                </a:rPr>
                <a:t> is a conversational agent that interacts with users using natural language. </a:t>
              </a:r>
            </a:p>
            <a:p>
              <a:pPr algn="just"/>
              <a:endParaRPr lang="en-US" sz="2000" dirty="0">
                <a:solidFill>
                  <a:srgbClr val="DDDDDD"/>
                </a:solidFill>
                <a:effectLst/>
                <a:latin typeface="Open Sans" panose="020B0606030504020204" pitchFamily="34" charset="0"/>
                <a:ea typeface="Open Sans" panose="020B0606030504020204" pitchFamily="34" charset="0"/>
                <a:cs typeface="Open Sans" panose="020B0606030504020204" pitchFamily="34" charset="0"/>
              </a:endParaRPr>
            </a:p>
            <a:p>
              <a:pPr marL="342900" indent="-342900" algn="just">
                <a:buFont typeface="Courier New" panose="02070309020205020404" pitchFamily="49" charset="0"/>
                <a:buChar char="o"/>
              </a:pPr>
              <a:r>
                <a:rPr lang="en-US" sz="2000" spc="-5" dirty="0" smtClean="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rPr>
                <a:t>Numerous </a:t>
              </a:r>
              <a:r>
                <a:rPr lang="en-US" sz="2000" spc="-5" dirty="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rPr>
                <a:t>applications of </a:t>
              </a:r>
              <a:r>
                <a:rPr lang="en-US" sz="2000" spc="-5" dirty="0" err="1">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rPr>
                <a:t>chatbots</a:t>
              </a:r>
              <a:r>
                <a:rPr lang="en-US" sz="2000" spc="-5" dirty="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rPr>
                <a:t> such as Customer Service, call centers </a:t>
              </a:r>
              <a:r>
                <a:rPr lang="en-US" sz="2000" spc="-5" dirty="0" err="1" smtClean="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rPr>
                <a:t>etc</a:t>
              </a:r>
              <a:endParaRPr lang="en-US" sz="2000" spc="-5" dirty="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endParaRPr>
            </a:p>
            <a:p>
              <a:pPr algn="just"/>
              <a:endParaRPr lang="en-US" sz="2000" spc="-5" dirty="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endParaRPr>
            </a:p>
            <a:p>
              <a:pPr algn="just"/>
              <a:endParaRPr lang="en-US" sz="2000" dirty="0">
                <a:solidFill>
                  <a:srgbClr val="DDDDDD"/>
                </a:solidFill>
                <a:effectLst/>
                <a:latin typeface="Open Sans" panose="020B0606030504020204" pitchFamily="34" charset="0"/>
                <a:ea typeface="Open Sans" panose="020B0606030504020204" pitchFamily="34" charset="0"/>
                <a:cs typeface="Open Sans" panose="020B0606030504020204" pitchFamily="34" charset="0"/>
              </a:endParaRPr>
            </a:p>
            <a:p>
              <a:pPr algn="just"/>
              <a:endParaRPr lang="en-US" sz="1600" dirty="0">
                <a:solidFill>
                  <a:srgbClr val="DDDDDD"/>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33" name="TextBox 32"/>
            <p:cNvSpPr txBox="1"/>
            <p:nvPr/>
          </p:nvSpPr>
          <p:spPr>
            <a:xfrm>
              <a:off x="4591640" y="5883985"/>
              <a:ext cx="5899960" cy="961209"/>
            </a:xfrm>
            <a:prstGeom prst="rect">
              <a:avLst/>
            </a:prstGeom>
            <a:noFill/>
          </p:spPr>
          <p:txBody>
            <a:bodyPr wrap="square" rtlCol="0">
              <a:spAutoFit/>
            </a:bodyPr>
            <a:lstStyle/>
            <a:p>
              <a:r>
                <a:rPr lang="en-US" sz="2000" b="1" dirty="0" smtClean="0">
                  <a:ln w="0"/>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path path="circle">
                      <a:fillToRect t="100000" r="100000"/>
                    </a:path>
                    <a:tileRect l="-100000" b="-100000"/>
                  </a:gradFill>
                  <a:latin typeface="Open Sans" panose="020B0606030504020204" pitchFamily="34" charset="0"/>
                  <a:ea typeface="Open Sans" panose="020B0606030504020204" pitchFamily="34" charset="0"/>
                  <a:cs typeface="Open Sans" panose="020B0606030504020204" pitchFamily="34" charset="0"/>
                </a:rPr>
                <a:t>You must have used them once </a:t>
              </a:r>
              <a:endParaRPr lang="en-US" sz="1050" spc="-5" dirty="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endParaRPr>
            </a:p>
            <a:p>
              <a:pPr algn="just"/>
              <a:endParaRPr lang="en-US" sz="1050" dirty="0">
                <a:solidFill>
                  <a:srgbClr val="DDDDDD"/>
                </a:solidFill>
                <a:effectLst/>
                <a:latin typeface="Open Sans" panose="020B0606030504020204" pitchFamily="34" charset="0"/>
                <a:ea typeface="Open Sans" panose="020B0606030504020204" pitchFamily="34" charset="0"/>
                <a:cs typeface="Open Sans" panose="020B0606030504020204" pitchFamily="34" charset="0"/>
              </a:endParaRPr>
            </a:p>
            <a:p>
              <a:pPr algn="just"/>
              <a:endParaRPr lang="en-US" sz="900" dirty="0">
                <a:solidFill>
                  <a:srgbClr val="DDDDDD"/>
                </a:solidFill>
                <a:effectLst/>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9" name="Group 38"/>
          <p:cNvGrpSpPr/>
          <p:nvPr/>
        </p:nvGrpSpPr>
        <p:grpSpPr>
          <a:xfrm>
            <a:off x="5236381" y="-21771"/>
            <a:ext cx="6673091" cy="6879688"/>
            <a:chOff x="5442860" y="-21771"/>
            <a:chExt cx="6598101" cy="6802377"/>
          </a:xfrm>
        </p:grpSpPr>
        <p:sp>
          <p:nvSpPr>
            <p:cNvPr id="12" name="Flowchart: Merge 11"/>
            <p:cNvSpPr/>
            <p:nvPr/>
          </p:nvSpPr>
          <p:spPr>
            <a:xfrm rot="10800000">
              <a:off x="5442860" y="2280837"/>
              <a:ext cx="4325255" cy="2201664"/>
            </a:xfrm>
            <a:prstGeom prst="flowChartMerge">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Flowchart: Merge 14"/>
            <p:cNvSpPr/>
            <p:nvPr/>
          </p:nvSpPr>
          <p:spPr>
            <a:xfrm rot="10800000">
              <a:off x="7701192" y="4578942"/>
              <a:ext cx="4325255" cy="2201664"/>
            </a:xfrm>
            <a:prstGeom prst="flowChartMerge">
              <a:avLst/>
            </a:prstGeom>
            <a:solidFill>
              <a:srgbClr val="AFABAB"/>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Flowchart: Merge 16"/>
            <p:cNvSpPr/>
            <p:nvPr/>
          </p:nvSpPr>
          <p:spPr>
            <a:xfrm rot="10800000">
              <a:off x="7715706" y="-21771"/>
              <a:ext cx="4325255" cy="2201664"/>
            </a:xfrm>
            <a:prstGeom prst="flowChartMerge">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9" name="Flowchart: Merge 28"/>
            <p:cNvSpPr/>
            <p:nvPr/>
          </p:nvSpPr>
          <p:spPr>
            <a:xfrm rot="16200000">
              <a:off x="6964596" y="2040339"/>
              <a:ext cx="767023" cy="390434"/>
            </a:xfrm>
            <a:prstGeom prst="flowChartMerge">
              <a:avLst/>
            </a:prstGeom>
            <a:solidFill>
              <a:srgbClr val="91B9A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0" name="Flowchart: Merge 29"/>
            <p:cNvSpPr/>
            <p:nvPr/>
          </p:nvSpPr>
          <p:spPr>
            <a:xfrm>
              <a:off x="7247744" y="4582388"/>
              <a:ext cx="923436" cy="470052"/>
            </a:xfrm>
            <a:prstGeom prst="flowChartMerg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sp>
        <p:nvSpPr>
          <p:cNvPr id="2" name="Flowchart: Merge 1">
            <a:extLst>
              <a:ext uri="{FF2B5EF4-FFF2-40B4-BE49-F238E27FC236}">
                <a16:creationId xmlns:a16="http://schemas.microsoft.com/office/drawing/2014/main" xmlns="" id="{EBD5673F-48B9-4522-B7B6-0A5EC1AA175C}"/>
              </a:ext>
            </a:extLst>
          </p:cNvPr>
          <p:cNvSpPr/>
          <p:nvPr/>
        </p:nvSpPr>
        <p:spPr>
          <a:xfrm>
            <a:off x="5262730" y="4595647"/>
            <a:ext cx="4348064" cy="2226687"/>
          </a:xfrm>
          <a:prstGeom prst="flowChartMerg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Flowchart: Merge 30">
            <a:extLst>
              <a:ext uri="{FF2B5EF4-FFF2-40B4-BE49-F238E27FC236}">
                <a16:creationId xmlns:a16="http://schemas.microsoft.com/office/drawing/2014/main" xmlns="" id="{A4FB91BA-BBE7-4E99-A7CA-035F7C84A7D8}"/>
              </a:ext>
            </a:extLst>
          </p:cNvPr>
          <p:cNvSpPr/>
          <p:nvPr/>
        </p:nvSpPr>
        <p:spPr>
          <a:xfrm>
            <a:off x="5249555" y="-16392"/>
            <a:ext cx="4348064" cy="2226687"/>
          </a:xfrm>
          <a:prstGeom prst="flowChartMerg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Flowchart: Merge 31">
            <a:extLst>
              <a:ext uri="{FF2B5EF4-FFF2-40B4-BE49-F238E27FC236}">
                <a16:creationId xmlns:a16="http://schemas.microsoft.com/office/drawing/2014/main" xmlns="" id="{F4AF1C4F-3D30-49BD-ACB6-A4B5E1C891C4}"/>
              </a:ext>
            </a:extLst>
          </p:cNvPr>
          <p:cNvSpPr/>
          <p:nvPr/>
        </p:nvSpPr>
        <p:spPr>
          <a:xfrm>
            <a:off x="7520380" y="2269737"/>
            <a:ext cx="4348064" cy="2226687"/>
          </a:xfrm>
          <a:prstGeom prst="flowChartMerg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16661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77050"/>
          </a:xfrm>
        </p:spPr>
      </p:pic>
    </p:spTree>
    <p:extLst>
      <p:ext uri="{BB962C8B-B14F-4D97-AF65-F5344CB8AC3E}">
        <p14:creationId xmlns:p14="http://schemas.microsoft.com/office/powerpoint/2010/main" val="1926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txBox="1"/>
          <p:nvPr/>
        </p:nvSpPr>
        <p:spPr>
          <a:xfrm>
            <a:off x="1631581" y="968907"/>
            <a:ext cx="8931568" cy="1015663"/>
          </a:xfrm>
          <a:prstGeom prst="rect">
            <a:avLst/>
          </a:prstGeom>
          <a:noFill/>
        </p:spPr>
        <p:txBody>
          <a:bodyPr wrap="square" rtlCol="0">
            <a:spAutoFit/>
          </a:bodyPr>
          <a:lstStyle/>
          <a:p>
            <a:r>
              <a:rPr lang="pl-PL" sz="6000" dirty="0">
                <a:solidFill>
                  <a:schemeClr val="bg2">
                    <a:lumMod val="7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YOU HELD THROUGH !</a:t>
            </a:r>
            <a:endParaRPr lang="en-US" sz="6000" dirty="0">
              <a:solidFill>
                <a:schemeClr val="bg2">
                  <a:lumMod val="75000"/>
                </a:schemeClr>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6" name="Object left"/>
          <p:cNvSpPr/>
          <p:nvPr/>
        </p:nvSpPr>
        <p:spPr>
          <a:xfrm>
            <a:off x="1500952" y="1084034"/>
            <a:ext cx="82550" cy="1726172"/>
          </a:xfrm>
          <a:prstGeom prst="rect">
            <a:avLst/>
          </a:prstGeom>
          <a:solidFill>
            <a:srgbClr val="C6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bject right"/>
          <p:cNvSpPr/>
          <p:nvPr/>
        </p:nvSpPr>
        <p:spPr>
          <a:xfrm>
            <a:off x="10329786" y="1084034"/>
            <a:ext cx="82550" cy="1726172"/>
          </a:xfrm>
          <a:prstGeom prst="rect">
            <a:avLst/>
          </a:prstGeom>
          <a:solidFill>
            <a:srgbClr val="C6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Chuck" descr="http://i730.photobucket.com/albums/ww310/matt_054/ChuckApproves.gif"/>
          <p:cNvPicPr>
            <a:picLocks noChangeAspect="1" noChangeArrowheads="1" noCrop="1"/>
          </p:cNvPicPr>
          <p:nvPr/>
        </p:nvPicPr>
        <p:blipFill>
          <a:blip r:embed="rId2">
            <a:extLst>
              <a:ext uri="{28A0092B-C50C-407E-A947-70E740481C1C}">
                <a14:useLocalDpi xmlns:a14="http://schemas.microsoft.com/office/drawing/2010/main"/>
              </a:ext>
            </a:extLst>
          </a:blip>
          <a:srcRect/>
          <a:stretch>
            <a:fillRect/>
          </a:stretch>
        </p:blipFill>
        <p:spPr bwMode="auto">
          <a:xfrm>
            <a:off x="3635179" y="2219986"/>
            <a:ext cx="4924372" cy="3193844"/>
          </a:xfrm>
          <a:prstGeom prst="rect">
            <a:avLst/>
          </a:prstGeom>
          <a:noFill/>
          <a:extLst>
            <a:ext uri="{909E8E84-426E-40DD-AFC4-6F175D3DCCD1}">
              <a14:hiddenFill xmlns:a14="http://schemas.microsoft.com/office/drawing/2010/main">
                <a:solidFill>
                  <a:srgbClr val="FFFFFF"/>
                </a:solidFill>
              </a14:hiddenFill>
            </a:ext>
          </a:extLst>
        </p:spPr>
      </p:pic>
      <p:sp>
        <p:nvSpPr>
          <p:cNvPr id="9" name="Thank You!"/>
          <p:cNvSpPr txBox="1"/>
          <p:nvPr/>
        </p:nvSpPr>
        <p:spPr>
          <a:xfrm>
            <a:off x="3038237" y="2339988"/>
            <a:ext cx="6115526" cy="1107996"/>
          </a:xfrm>
          <a:prstGeom prst="rect">
            <a:avLst/>
          </a:prstGeom>
          <a:noFill/>
        </p:spPr>
        <p:txBody>
          <a:bodyPr wrap="square" rtlCol="0">
            <a:spAutoFit/>
          </a:bodyPr>
          <a:lstStyle/>
          <a:p>
            <a:pPr algn="ctr"/>
            <a:r>
              <a:rPr lang="pl-PL" sz="6600" dirty="0">
                <a:solidFill>
                  <a:schemeClr val="bg2">
                    <a:lumMod val="7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Thank you!</a:t>
            </a:r>
            <a:endParaRPr lang="en-US" sz="6600" dirty="0">
              <a:solidFill>
                <a:schemeClr val="bg2">
                  <a:lumMod val="75000"/>
                </a:schemeClr>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0" name="Name"/>
          <p:cNvSpPr txBox="1"/>
          <p:nvPr/>
        </p:nvSpPr>
        <p:spPr>
          <a:xfrm>
            <a:off x="7416800" y="5912316"/>
            <a:ext cx="5049134" cy="769441"/>
          </a:xfrm>
          <a:prstGeom prst="rect">
            <a:avLst/>
          </a:prstGeom>
          <a:noFill/>
        </p:spPr>
        <p:txBody>
          <a:bodyPr wrap="square" rtlCol="0">
            <a:spAutoFit/>
          </a:bodyPr>
          <a:lstStyle/>
          <a:p>
            <a:r>
              <a:rPr lang="en-US" sz="2800" dirty="0" err="1" smtClean="0">
                <a:solidFill>
                  <a:schemeClr val="accent2"/>
                </a:solidFill>
                <a:latin typeface="Open Sans" panose="020B0606030504020204" pitchFamily="34" charset="0"/>
                <a:ea typeface="Open Sans" panose="020B0606030504020204" pitchFamily="34" charset="0"/>
                <a:cs typeface="Open Sans" panose="020B0606030504020204" pitchFamily="34" charset="0"/>
              </a:rPr>
              <a:t>Mayank</a:t>
            </a:r>
            <a:r>
              <a:rPr lang="en-US" sz="2800" dirty="0" smtClean="0">
                <a:solidFill>
                  <a:schemeClr val="accent2"/>
                </a:solidFill>
                <a:latin typeface="Open Sans" panose="020B0606030504020204" pitchFamily="34" charset="0"/>
                <a:ea typeface="Open Sans" panose="020B0606030504020204" pitchFamily="34" charset="0"/>
                <a:cs typeface="Open Sans" panose="020B0606030504020204" pitchFamily="34" charset="0"/>
              </a:rPr>
              <a:t> Gupta</a:t>
            </a:r>
          </a:p>
          <a:p>
            <a:r>
              <a:rPr lang="en-US" sz="1600" dirty="0" smtClean="0">
                <a:solidFill>
                  <a:schemeClr val="accent2"/>
                </a:solidFill>
                <a:latin typeface="Open Sans" panose="020B0606030504020204" pitchFamily="34" charset="0"/>
                <a:ea typeface="Open Sans" panose="020B0606030504020204" pitchFamily="34" charset="0"/>
                <a:cs typeface="Open Sans" panose="020B0606030504020204" pitchFamily="34" charset="0"/>
              </a:rPr>
              <a:t>20BCE1538 – </a:t>
            </a:r>
            <a:r>
              <a:rPr lang="en-US" sz="1600" dirty="0">
                <a:solidFill>
                  <a:schemeClr val="accent2"/>
                </a:solidFill>
                <a:latin typeface="Open Sans" panose="020B0606030504020204" pitchFamily="34" charset="0"/>
                <a:ea typeface="Open Sans" panose="020B0606030504020204" pitchFamily="34" charset="0"/>
                <a:cs typeface="Open Sans" panose="020B0606030504020204" pitchFamily="34" charset="0"/>
              </a:rPr>
              <a:t>4</a:t>
            </a:r>
            <a:r>
              <a:rPr lang="en-US" sz="1600" baseline="30000" dirty="0" smtClean="0">
                <a:solidFill>
                  <a:schemeClr val="accent2"/>
                </a:solidFill>
                <a:latin typeface="Open Sans" panose="020B0606030504020204" pitchFamily="34" charset="0"/>
                <a:ea typeface="Open Sans" panose="020B0606030504020204" pitchFamily="34" charset="0"/>
                <a:cs typeface="Open Sans" panose="020B0606030504020204" pitchFamily="34" charset="0"/>
              </a:rPr>
              <a:t>th</a:t>
            </a:r>
            <a:r>
              <a:rPr lang="en-US" sz="1600" dirty="0" smtClean="0">
                <a:solidFill>
                  <a:schemeClr val="accent2"/>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smtClean="0">
                <a:solidFill>
                  <a:schemeClr val="accent2"/>
                </a:solidFill>
                <a:latin typeface="Open Sans" panose="020B0606030504020204" pitchFamily="34" charset="0"/>
                <a:ea typeface="Open Sans" panose="020B0606030504020204" pitchFamily="34" charset="0"/>
                <a:cs typeface="Open Sans" panose="020B0606030504020204" pitchFamily="34" charset="0"/>
              </a:rPr>
              <a:t>Yr</a:t>
            </a:r>
            <a:r>
              <a:rPr lang="en-US" sz="1600" dirty="0" smtClean="0">
                <a:solidFill>
                  <a:schemeClr val="accent2"/>
                </a:solidFill>
                <a:latin typeface="Open Sans" panose="020B0606030504020204" pitchFamily="34" charset="0"/>
                <a:ea typeface="Open Sans" panose="020B0606030504020204" pitchFamily="34" charset="0"/>
                <a:cs typeface="Open Sans" panose="020B0606030504020204" pitchFamily="34" charset="0"/>
              </a:rPr>
              <a:t> </a:t>
            </a:r>
            <a:r>
              <a:rPr lang="en-US" sz="1600" dirty="0" err="1" smtClean="0">
                <a:solidFill>
                  <a:schemeClr val="accent2"/>
                </a:solidFill>
                <a:latin typeface="Open Sans" panose="020B0606030504020204" pitchFamily="34" charset="0"/>
                <a:ea typeface="Open Sans" panose="020B0606030504020204" pitchFamily="34" charset="0"/>
                <a:cs typeface="Open Sans" panose="020B0606030504020204" pitchFamily="34" charset="0"/>
              </a:rPr>
              <a:t>B.Tech</a:t>
            </a:r>
            <a:r>
              <a:rPr lang="en-US" sz="1600" dirty="0" smtClean="0">
                <a:solidFill>
                  <a:schemeClr val="accent2"/>
                </a:solidFill>
                <a:latin typeface="Open Sans" panose="020B0606030504020204" pitchFamily="34" charset="0"/>
                <a:ea typeface="Open Sans" panose="020B0606030504020204" pitchFamily="34" charset="0"/>
                <a:cs typeface="Open Sans" panose="020B0606030504020204" pitchFamily="34" charset="0"/>
              </a:rPr>
              <a:t> CSE @ VIT CHENNAI</a:t>
            </a:r>
            <a:endParaRPr lang="en-US" sz="2800" dirty="0">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Prepared by:"/>
          <p:cNvSpPr txBox="1"/>
          <p:nvPr/>
        </p:nvSpPr>
        <p:spPr>
          <a:xfrm>
            <a:off x="7439468" y="5647001"/>
            <a:ext cx="3200627" cy="338554"/>
          </a:xfrm>
          <a:prstGeom prst="rect">
            <a:avLst/>
          </a:prstGeom>
          <a:noFill/>
        </p:spPr>
        <p:txBody>
          <a:bodyPr wrap="square" rtlCol="0">
            <a:spAutoFit/>
          </a:bodyPr>
          <a:lstStyle/>
          <a:p>
            <a:r>
              <a:rPr lang="pl-PL" sz="16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Prepared by:</a:t>
            </a:r>
            <a:endParaRPr lang="en-US" sz="16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7904465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1000"/>
                            </p:stCondLst>
                            <p:childTnLst>
                              <p:par>
                                <p:cTn id="16" presetID="10" presetClass="entr" presetSubtype="0" fill="hold" nodeType="afterEffect">
                                  <p:stCondLst>
                                    <p:cond delay="500"/>
                                  </p:stCondLst>
                                  <p:childTnLst>
                                    <p:set>
                                      <p:cBhvr>
                                        <p:cTn id="17" dur="1" fill="hold">
                                          <p:stCondLst>
                                            <p:cond delay="0"/>
                                          </p:stCondLst>
                                        </p:cTn>
                                        <p:tgtEl>
                                          <p:spTgt spid="2050"/>
                                        </p:tgtEl>
                                        <p:attrNameLst>
                                          <p:attrName>style.visibility</p:attrName>
                                        </p:attrNameLst>
                                      </p:cBhvr>
                                      <p:to>
                                        <p:strVal val="visible"/>
                                      </p:to>
                                    </p:set>
                                    <p:animEffect transition="in" filter="fade">
                                      <p:cBhvr>
                                        <p:cTn id="18" dur="1000"/>
                                        <p:tgtEl>
                                          <p:spTgt spid="2050"/>
                                        </p:tgtEl>
                                      </p:cBhvr>
                                    </p:animEffect>
                                  </p:childTnLst>
                                </p:cTn>
                              </p:par>
                            </p:childTnLst>
                          </p:cTn>
                        </p:par>
                        <p:par>
                          <p:cTn id="19" fill="hold">
                            <p:stCondLst>
                              <p:cond delay="2500"/>
                            </p:stCondLst>
                            <p:childTnLst>
                              <p:par>
                                <p:cTn id="20" presetID="10" presetClass="exit" presetSubtype="0" fill="hold" grpId="1" nodeType="afterEffect">
                                  <p:stCondLst>
                                    <p:cond delay="350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10" presetClass="exit" presetSubtype="0" fill="hold" grpId="1" nodeType="withEffect">
                                  <p:stCondLst>
                                    <p:cond delay="3500"/>
                                  </p:stCondLst>
                                  <p:childTnLst>
                                    <p:animEffect transition="out" filter="fade">
                                      <p:cBhvr>
                                        <p:cTn id="24" dur="500"/>
                                        <p:tgtEl>
                                          <p:spTgt spid="6"/>
                                        </p:tgtEl>
                                      </p:cBhvr>
                                    </p:animEffect>
                                    <p:set>
                                      <p:cBhvr>
                                        <p:cTn id="25" dur="1" fill="hold">
                                          <p:stCondLst>
                                            <p:cond delay="499"/>
                                          </p:stCondLst>
                                        </p:cTn>
                                        <p:tgtEl>
                                          <p:spTgt spid="6"/>
                                        </p:tgtEl>
                                        <p:attrNameLst>
                                          <p:attrName>style.visibility</p:attrName>
                                        </p:attrNameLst>
                                      </p:cBhvr>
                                      <p:to>
                                        <p:strVal val="hidden"/>
                                      </p:to>
                                    </p:set>
                                  </p:childTnLst>
                                </p:cTn>
                              </p:par>
                              <p:par>
                                <p:cTn id="26" presetID="10" presetClass="exit" presetSubtype="0" fill="hold" grpId="1" nodeType="withEffect">
                                  <p:stCondLst>
                                    <p:cond delay="3500"/>
                                  </p:stCondLst>
                                  <p:childTnLst>
                                    <p:animEffect transition="out" filter="fade">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par>
                                <p:cTn id="29" presetID="10" presetClass="exit" presetSubtype="0" fill="hold" nodeType="withEffect">
                                  <p:stCondLst>
                                    <p:cond delay="3500"/>
                                  </p:stCondLst>
                                  <p:childTnLst>
                                    <p:animEffect transition="out" filter="fade">
                                      <p:cBhvr>
                                        <p:cTn id="30" dur="500"/>
                                        <p:tgtEl>
                                          <p:spTgt spid="2050"/>
                                        </p:tgtEl>
                                      </p:cBhvr>
                                    </p:animEffect>
                                    <p:set>
                                      <p:cBhvr>
                                        <p:cTn id="31" dur="1" fill="hold">
                                          <p:stCondLst>
                                            <p:cond delay="499"/>
                                          </p:stCondLst>
                                        </p:cTn>
                                        <p:tgtEl>
                                          <p:spTgt spid="2050"/>
                                        </p:tgtEl>
                                        <p:attrNameLst>
                                          <p:attrName>style.visibility</p:attrName>
                                        </p:attrNameLst>
                                      </p:cBhvr>
                                      <p:to>
                                        <p:strVal val="hidden"/>
                                      </p:to>
                                    </p:set>
                                  </p:childTnLst>
                                </p:cTn>
                              </p:par>
                            </p:childTnLst>
                          </p:cTn>
                        </p:par>
                        <p:par>
                          <p:cTn id="32" fill="hold">
                            <p:stCondLst>
                              <p:cond delay="6500"/>
                            </p:stCondLst>
                            <p:childTnLst>
                              <p:par>
                                <p:cTn id="33" presetID="10" presetClass="entr" presetSubtype="0" fill="hold" grpId="0" nodeType="afterEffect">
                                  <p:stCondLst>
                                    <p:cond delay="50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7500"/>
                            </p:stCondLst>
                            <p:childTnLst>
                              <p:par>
                                <p:cTn id="37" presetID="18" presetClass="entr" presetSubtype="12"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strips(downLeft)">
                                      <p:cBhvr>
                                        <p:cTn id="39" dur="500"/>
                                        <p:tgtEl>
                                          <p:spTgt spid="13"/>
                                        </p:tgtEl>
                                      </p:cBhvr>
                                    </p:animEffect>
                                  </p:childTnLst>
                                </p:cTn>
                              </p:par>
                            </p:childTnLst>
                          </p:cTn>
                        </p:par>
                        <p:par>
                          <p:cTn id="40" fill="hold">
                            <p:stCondLst>
                              <p:cond delay="8000"/>
                            </p:stCondLst>
                            <p:childTnLst>
                              <p:par>
                                <p:cTn id="41" presetID="18" presetClass="entr" presetSubtype="12" fill="hold" grpId="0"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strips(downLeft)">
                                      <p:cBhvr>
                                        <p:cTn id="4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animBg="1"/>
      <p:bldP spid="6" grpId="1" animBg="1"/>
      <p:bldP spid="7" grpId="0" animBg="1"/>
      <p:bldP spid="7" grpId="1" animBg="1"/>
      <p:bldP spid="9" grpId="0"/>
      <p:bldP spid="10" grpId="0"/>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2">
            <a:extLst>
              <a:ext uri="{FF2B5EF4-FFF2-40B4-BE49-F238E27FC236}">
                <a16:creationId xmlns="" xmlns:a16="http://schemas.microsoft.com/office/drawing/2014/main" id="{99226EB0-D64E-4D94-ABEB-290407376CF7}"/>
              </a:ext>
            </a:extLst>
          </p:cNvPr>
          <p:cNvSpPr/>
          <p:nvPr/>
        </p:nvSpPr>
        <p:spPr>
          <a:xfrm>
            <a:off x="-223798" y="-66040"/>
            <a:ext cx="12415798" cy="6924040"/>
          </a:xfrm>
          <a:prstGeom prst="roundRect">
            <a:avLst>
              <a:gd name="adj" fmla="val 2165"/>
            </a:avLst>
          </a:prstGeom>
          <a:solidFill>
            <a:schemeClr val="tx2">
              <a:lumMod val="50000"/>
            </a:schemeClr>
          </a:solidFill>
          <a:ln>
            <a:noFill/>
          </a:ln>
          <a:effectLst>
            <a:outerShdw blurRad="495300" dist="38100" dir="2700000" algn="tl" rotWithShape="0">
              <a:prstClr val="black">
                <a:alpha val="6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grpSp>
        <p:nvGrpSpPr>
          <p:cNvPr id="98" name="Group 97"/>
          <p:cNvGrpSpPr/>
          <p:nvPr/>
        </p:nvGrpSpPr>
        <p:grpSpPr>
          <a:xfrm>
            <a:off x="-1866889" y="4169042"/>
            <a:ext cx="1323511" cy="3488964"/>
            <a:chOff x="1181100" y="2581319"/>
            <a:chExt cx="1323511" cy="3434945"/>
          </a:xfrm>
        </p:grpSpPr>
        <p:cxnSp>
          <p:nvCxnSpPr>
            <p:cNvPr id="88" name="Straight Connector 87"/>
            <p:cNvCxnSpPr>
              <a:cxnSpLocks/>
            </p:cNvCxnSpPr>
            <p:nvPr/>
          </p:nvCxnSpPr>
          <p:spPr>
            <a:xfrm>
              <a:off x="1181100" y="6016264"/>
              <a:ext cx="1323511" cy="0"/>
            </a:xfrm>
            <a:prstGeom prst="line">
              <a:avLst/>
            </a:prstGeom>
            <a:ln w="28575" cap="rnd">
              <a:solidFill>
                <a:srgbClr val="EF8354"/>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p:cNvCxnSpPr>
            <p:nvPr/>
          </p:nvCxnSpPr>
          <p:spPr>
            <a:xfrm>
              <a:off x="1181100" y="2581319"/>
              <a:ext cx="1241854" cy="0"/>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cxnSpLocks/>
            </p:cNvCxnSpPr>
            <p:nvPr/>
          </p:nvCxnSpPr>
          <p:spPr>
            <a:xfrm>
              <a:off x="1181100" y="2581909"/>
              <a:ext cx="1" cy="3434355"/>
            </a:xfrm>
            <a:prstGeom prst="line">
              <a:avLst/>
            </a:prstGeom>
            <a:ln w="28575" cap="rnd">
              <a:solidFill>
                <a:srgbClr val="EF8354"/>
              </a:solidFill>
              <a:prstDash val="sysDot"/>
            </a:ln>
          </p:spPr>
          <p:style>
            <a:lnRef idx="1">
              <a:schemeClr val="accent1"/>
            </a:lnRef>
            <a:fillRef idx="0">
              <a:schemeClr val="accent1"/>
            </a:fillRef>
            <a:effectRef idx="0">
              <a:schemeClr val="accent1"/>
            </a:effectRef>
            <a:fontRef idx="minor">
              <a:schemeClr val="tx1"/>
            </a:fontRef>
          </p:style>
        </p:cxnSp>
      </p:gr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9469" y="123640"/>
            <a:ext cx="4799949" cy="6544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9891" y="1646238"/>
            <a:ext cx="3962400" cy="356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3369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2">
            <a:extLst>
              <a:ext uri="{FF2B5EF4-FFF2-40B4-BE49-F238E27FC236}">
                <a16:creationId xmlns="" xmlns:a16="http://schemas.microsoft.com/office/drawing/2014/main" id="{99226EB0-D64E-4D94-ABEB-290407376CF7}"/>
              </a:ext>
            </a:extLst>
          </p:cNvPr>
          <p:cNvSpPr/>
          <p:nvPr/>
        </p:nvSpPr>
        <p:spPr>
          <a:xfrm>
            <a:off x="-223798" y="-66040"/>
            <a:ext cx="12415798" cy="6924040"/>
          </a:xfrm>
          <a:prstGeom prst="roundRect">
            <a:avLst>
              <a:gd name="adj" fmla="val 2165"/>
            </a:avLst>
          </a:prstGeom>
          <a:solidFill>
            <a:schemeClr val="tx2">
              <a:lumMod val="50000"/>
            </a:schemeClr>
          </a:solidFill>
          <a:ln>
            <a:noFill/>
          </a:ln>
          <a:effectLst>
            <a:outerShdw blurRad="495300" dist="38100" dir="2700000" algn="tl" rotWithShape="0">
              <a:prstClr val="black">
                <a:alpha val="6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cxnSp>
        <p:nvCxnSpPr>
          <p:cNvPr id="88" name="Straight Connector 87"/>
          <p:cNvCxnSpPr>
            <a:cxnSpLocks/>
          </p:cNvCxnSpPr>
          <p:nvPr/>
        </p:nvCxnSpPr>
        <p:spPr>
          <a:xfrm flipH="1">
            <a:off x="10269578" y="2764721"/>
            <a:ext cx="1323510" cy="0"/>
          </a:xfrm>
          <a:prstGeom prst="line">
            <a:avLst/>
          </a:prstGeom>
          <a:ln w="28575" cap="rnd">
            <a:solidFill>
              <a:srgbClr val="EF8354"/>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p:cNvCxnSpPr>
          <p:nvPr/>
        </p:nvCxnSpPr>
        <p:spPr>
          <a:xfrm flipH="1">
            <a:off x="6574632" y="4948651"/>
            <a:ext cx="5018456" cy="0"/>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cxnSpLocks/>
          </p:cNvCxnSpPr>
          <p:nvPr/>
        </p:nvCxnSpPr>
        <p:spPr>
          <a:xfrm flipV="1">
            <a:off x="11593088" y="2764723"/>
            <a:ext cx="0" cy="2183928"/>
          </a:xfrm>
          <a:prstGeom prst="line">
            <a:avLst/>
          </a:prstGeom>
          <a:ln w="28575" cap="rnd">
            <a:solidFill>
              <a:srgbClr val="EF8354"/>
            </a:solidFill>
            <a:prstDash val="sysDot"/>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6689558" y="2469946"/>
            <a:ext cx="3580019" cy="646331"/>
          </a:xfrm>
          <a:prstGeom prst="rect">
            <a:avLst/>
          </a:prstGeom>
          <a:noFill/>
        </p:spPr>
        <p:txBody>
          <a:bodyPr wrap="none" rtlCol="0">
            <a:spAutoFit/>
          </a:bodyPr>
          <a:lstStyle/>
          <a:p>
            <a:r>
              <a:rPr lang="en-US" dirty="0" smtClean="0">
                <a:solidFill>
                  <a:srgbClr val="FF0000"/>
                </a:solidFill>
              </a:rPr>
              <a:t>	Integers assigned</a:t>
            </a:r>
            <a:endParaRPr lang="en-US" dirty="0">
              <a:solidFill>
                <a:srgbClr val="FF0000"/>
              </a:solidFill>
            </a:endParaRPr>
          </a:p>
          <a:p>
            <a:r>
              <a:rPr lang="en-US" dirty="0">
                <a:solidFill>
                  <a:srgbClr val="FF0000"/>
                </a:solidFill>
              </a:rPr>
              <a:t>I: 0, love: 1, coffee: 2, like: 3, dogs: 4</a:t>
            </a:r>
          </a:p>
        </p:txBody>
      </p:sp>
      <p:sp>
        <p:nvSpPr>
          <p:cNvPr id="6" name="TextBox 5"/>
          <p:cNvSpPr txBox="1"/>
          <p:nvPr/>
        </p:nvSpPr>
        <p:spPr>
          <a:xfrm>
            <a:off x="4186990" y="4071487"/>
            <a:ext cx="2387641" cy="1754326"/>
          </a:xfrm>
          <a:prstGeom prst="rect">
            <a:avLst/>
          </a:prstGeom>
          <a:noFill/>
        </p:spPr>
        <p:txBody>
          <a:bodyPr wrap="none" rtlCol="0">
            <a:spAutoFit/>
          </a:bodyPr>
          <a:lstStyle/>
          <a:p>
            <a:r>
              <a:rPr lang="en-US" dirty="0">
                <a:solidFill>
                  <a:srgbClr val="FF0000"/>
                </a:solidFill>
              </a:rPr>
              <a:t>Vector representations:</a:t>
            </a:r>
          </a:p>
          <a:p>
            <a:r>
              <a:rPr lang="en-US" dirty="0">
                <a:solidFill>
                  <a:srgbClr val="FF0000"/>
                </a:solidFill>
              </a:rPr>
              <a:t>I: [1,0,0,0,0]</a:t>
            </a:r>
          </a:p>
          <a:p>
            <a:r>
              <a:rPr lang="en-US" dirty="0">
                <a:solidFill>
                  <a:srgbClr val="FF0000"/>
                </a:solidFill>
              </a:rPr>
              <a:t>love: [0,1,0,0,0]</a:t>
            </a:r>
          </a:p>
          <a:p>
            <a:r>
              <a:rPr lang="en-US" dirty="0">
                <a:solidFill>
                  <a:srgbClr val="FF0000"/>
                </a:solidFill>
              </a:rPr>
              <a:t>coffee: [0,0,1,0,0]</a:t>
            </a:r>
          </a:p>
          <a:p>
            <a:r>
              <a:rPr lang="en-US" dirty="0">
                <a:solidFill>
                  <a:srgbClr val="FF0000"/>
                </a:solidFill>
              </a:rPr>
              <a:t>like: [0,0,0,1,0]</a:t>
            </a:r>
          </a:p>
          <a:p>
            <a:r>
              <a:rPr lang="en-US" dirty="0">
                <a:solidFill>
                  <a:srgbClr val="FF0000"/>
                </a:solidFill>
              </a:rPr>
              <a:t>dogs: [0,0,0,0,1</a:t>
            </a:r>
            <a:r>
              <a:rPr lang="en-US" dirty="0" smtClean="0">
                <a:solidFill>
                  <a:srgbClr val="FF0000"/>
                </a:solidFill>
              </a:rPr>
              <a:t>]</a:t>
            </a:r>
            <a:endParaRPr lang="en-US" dirty="0">
              <a:solidFill>
                <a:srgbClr val="FF0000"/>
              </a:solidFill>
            </a:endParaRPr>
          </a:p>
        </p:txBody>
      </p:sp>
      <p:sp>
        <p:nvSpPr>
          <p:cNvPr id="15" name="Rounded Rectangle 14"/>
          <p:cNvSpPr/>
          <p:nvPr/>
        </p:nvSpPr>
        <p:spPr>
          <a:xfrm>
            <a:off x="495300" y="203200"/>
            <a:ext cx="10883900" cy="660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Open Sans ExtraBold" pitchFamily="34" charset="0"/>
                <a:ea typeface="Open Sans ExtraBold" pitchFamily="34" charset="0"/>
                <a:cs typeface="Open Sans ExtraBold" pitchFamily="34" charset="0"/>
              </a:rPr>
              <a:t>One-hot </a:t>
            </a:r>
            <a:r>
              <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rPr>
              <a:t>V</a:t>
            </a:r>
            <a:r>
              <a:rPr lang="en-US" sz="2000" b="1" dirty="0" smtClean="0">
                <a:solidFill>
                  <a:schemeClr val="tx1">
                    <a:lumMod val="50000"/>
                    <a:lumOff val="50000"/>
                  </a:schemeClr>
                </a:solidFill>
                <a:latin typeface="Open Sans ExtraBold" pitchFamily="34" charset="0"/>
                <a:ea typeface="Open Sans ExtraBold" pitchFamily="34" charset="0"/>
                <a:cs typeface="Open Sans ExtraBold" pitchFamily="34" charset="0"/>
              </a:rPr>
              <a:t>ector </a:t>
            </a:r>
            <a:r>
              <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rPr>
              <a:t>R</a:t>
            </a:r>
            <a:r>
              <a:rPr lang="en-US" sz="2000" b="1" dirty="0" smtClean="0">
                <a:solidFill>
                  <a:schemeClr val="tx1">
                    <a:lumMod val="50000"/>
                    <a:lumOff val="50000"/>
                  </a:schemeClr>
                </a:solidFill>
                <a:latin typeface="Open Sans ExtraBold" pitchFamily="34" charset="0"/>
                <a:ea typeface="Open Sans ExtraBold" pitchFamily="34" charset="0"/>
                <a:cs typeface="Open Sans ExtraBold" pitchFamily="34" charset="0"/>
              </a:rPr>
              <a:t>epresentation</a:t>
            </a:r>
            <a:endPar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sp>
        <p:nvSpPr>
          <p:cNvPr id="16" name="Rounded Rectangle 15"/>
          <p:cNvSpPr/>
          <p:nvPr/>
        </p:nvSpPr>
        <p:spPr>
          <a:xfrm rot="16200000">
            <a:off x="10769015" y="-108585"/>
            <a:ext cx="1550763" cy="901549"/>
          </a:xfrm>
          <a:prstGeom prst="roundRect">
            <a:avLst>
              <a:gd name="adj" fmla="val 50000"/>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rot="16200000">
            <a:off x="11397437" y="6171968"/>
            <a:ext cx="293916" cy="583057"/>
          </a:xfrm>
          <a:prstGeom prst="roundRect">
            <a:avLst>
              <a:gd name="adj" fmla="val 31851"/>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ounded Rectangle 47"/>
          <p:cNvSpPr/>
          <p:nvPr/>
        </p:nvSpPr>
        <p:spPr>
          <a:xfrm>
            <a:off x="673627" y="2462283"/>
            <a:ext cx="1472808" cy="65486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cxnSp>
        <p:nvCxnSpPr>
          <p:cNvPr id="45" name="Straight Arrow Connector 44"/>
          <p:cNvCxnSpPr>
            <a:cxnSpLocks/>
          </p:cNvCxnSpPr>
          <p:nvPr/>
        </p:nvCxnSpPr>
        <p:spPr>
          <a:xfrm flipV="1">
            <a:off x="2194560" y="2666198"/>
            <a:ext cx="958832" cy="5540"/>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cxnSpLocks/>
          </p:cNvCxnSpPr>
          <p:nvPr/>
        </p:nvCxnSpPr>
        <p:spPr>
          <a:xfrm flipV="1">
            <a:off x="6259435" y="2635718"/>
            <a:ext cx="958832" cy="5540"/>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728312" y="2459504"/>
            <a:ext cx="1466248" cy="646331"/>
          </a:xfrm>
          <a:prstGeom prst="rect">
            <a:avLst/>
          </a:prstGeom>
        </p:spPr>
        <p:txBody>
          <a:bodyPr wrap="square">
            <a:spAutoFit/>
          </a:bodyPr>
          <a:lstStyle/>
          <a:p>
            <a:r>
              <a:rPr lang="nn-NO" dirty="0" smtClean="0">
                <a:solidFill>
                  <a:srgbClr val="FF0000"/>
                </a:solidFill>
              </a:rPr>
              <a:t>I love coffee.</a:t>
            </a:r>
          </a:p>
          <a:p>
            <a:r>
              <a:rPr lang="nn-NO" dirty="0" smtClean="0">
                <a:solidFill>
                  <a:srgbClr val="FF0000"/>
                </a:solidFill>
              </a:rPr>
              <a:t>I like dogs.</a:t>
            </a:r>
            <a:endParaRPr lang="nn-NO" dirty="0">
              <a:solidFill>
                <a:srgbClr val="FF0000"/>
              </a:solidFill>
            </a:endParaRPr>
          </a:p>
        </p:txBody>
      </p:sp>
      <p:sp>
        <p:nvSpPr>
          <p:cNvPr id="49" name="Rounded Rectangle 48"/>
          <p:cNvSpPr/>
          <p:nvPr/>
        </p:nvSpPr>
        <p:spPr>
          <a:xfrm>
            <a:off x="3330332" y="2479571"/>
            <a:ext cx="2730427" cy="65486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sp>
        <p:nvSpPr>
          <p:cNvPr id="3" name="TextBox 2"/>
          <p:cNvSpPr txBox="1"/>
          <p:nvPr/>
        </p:nvSpPr>
        <p:spPr>
          <a:xfrm>
            <a:off x="3368845" y="2488100"/>
            <a:ext cx="2730427" cy="646331"/>
          </a:xfrm>
          <a:prstGeom prst="rect">
            <a:avLst/>
          </a:prstGeom>
          <a:noFill/>
        </p:spPr>
        <p:txBody>
          <a:bodyPr wrap="none" rtlCol="0">
            <a:spAutoFit/>
          </a:bodyPr>
          <a:lstStyle/>
          <a:p>
            <a:r>
              <a:rPr lang="en-US" dirty="0" smtClean="0">
                <a:solidFill>
                  <a:srgbClr val="FF0000"/>
                </a:solidFill>
              </a:rPr>
              <a:t>	Vocab</a:t>
            </a:r>
            <a:r>
              <a:rPr lang="en-US" dirty="0">
                <a:solidFill>
                  <a:srgbClr val="FF0000"/>
                </a:solidFill>
              </a:rPr>
              <a:t/>
            </a:r>
            <a:br>
              <a:rPr lang="en-US" dirty="0">
                <a:solidFill>
                  <a:srgbClr val="FF0000"/>
                </a:solidFill>
              </a:rPr>
            </a:br>
            <a:r>
              <a:rPr lang="en-US" dirty="0" smtClean="0">
                <a:solidFill>
                  <a:srgbClr val="FF0000"/>
                </a:solidFill>
              </a:rPr>
              <a:t>{I</a:t>
            </a:r>
            <a:r>
              <a:rPr lang="en-US" dirty="0">
                <a:solidFill>
                  <a:srgbClr val="FF0000"/>
                </a:solidFill>
              </a:rPr>
              <a:t>, love, coffee, I, like, dogs</a:t>
            </a:r>
            <a:r>
              <a:rPr lang="en-US" dirty="0" smtClean="0">
                <a:solidFill>
                  <a:srgbClr val="FF0000"/>
                </a:solidFill>
              </a:rPr>
              <a:t>}</a:t>
            </a:r>
            <a:endParaRPr lang="en-US" dirty="0">
              <a:solidFill>
                <a:srgbClr val="FF0000"/>
              </a:solidFill>
            </a:endParaRPr>
          </a:p>
        </p:txBody>
      </p:sp>
    </p:spTree>
    <p:extLst>
      <p:ext uri="{BB962C8B-B14F-4D97-AF65-F5344CB8AC3E}">
        <p14:creationId xmlns:p14="http://schemas.microsoft.com/office/powerpoint/2010/main" val="407046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2">
            <a:extLst>
              <a:ext uri="{FF2B5EF4-FFF2-40B4-BE49-F238E27FC236}">
                <a16:creationId xmlns="" xmlns:a16="http://schemas.microsoft.com/office/drawing/2014/main" id="{99226EB0-D64E-4D94-ABEB-290407376CF7}"/>
              </a:ext>
            </a:extLst>
          </p:cNvPr>
          <p:cNvSpPr/>
          <p:nvPr/>
        </p:nvSpPr>
        <p:spPr>
          <a:xfrm>
            <a:off x="-223798" y="-66040"/>
            <a:ext cx="12415798" cy="6924040"/>
          </a:xfrm>
          <a:prstGeom prst="roundRect">
            <a:avLst>
              <a:gd name="adj" fmla="val 2165"/>
            </a:avLst>
          </a:prstGeom>
          <a:solidFill>
            <a:schemeClr val="tx2">
              <a:lumMod val="50000"/>
            </a:schemeClr>
          </a:solidFill>
          <a:ln>
            <a:noFill/>
          </a:ln>
          <a:effectLst>
            <a:outerShdw blurRad="495300" dist="38100" dir="2700000" algn="tl" rotWithShape="0">
              <a:prstClr val="black">
                <a:alpha val="6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5" name="Rounded Rectangle 14"/>
          <p:cNvSpPr/>
          <p:nvPr/>
        </p:nvSpPr>
        <p:spPr>
          <a:xfrm>
            <a:off x="495300" y="203200"/>
            <a:ext cx="10883900" cy="660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Open Sans ExtraBold" pitchFamily="34" charset="0"/>
                <a:ea typeface="Open Sans ExtraBold" pitchFamily="34" charset="0"/>
                <a:cs typeface="Open Sans ExtraBold" pitchFamily="34" charset="0"/>
              </a:rPr>
              <a:t>Review 2 </a:t>
            </a:r>
            <a:r>
              <a:rPr lang="en-US" sz="2000" b="1" smtClean="0">
                <a:solidFill>
                  <a:schemeClr val="tx1">
                    <a:lumMod val="50000"/>
                    <a:lumOff val="50000"/>
                  </a:schemeClr>
                </a:solidFill>
                <a:latin typeface="Open Sans ExtraBold" pitchFamily="34" charset="0"/>
                <a:ea typeface="Open Sans ExtraBold" pitchFamily="34" charset="0"/>
                <a:cs typeface="Open Sans ExtraBold" pitchFamily="34" charset="0"/>
              </a:rPr>
              <a:t>PPT Approval</a:t>
            </a:r>
            <a:endPar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sp>
        <p:nvSpPr>
          <p:cNvPr id="16" name="Rounded Rectangle 15"/>
          <p:cNvSpPr/>
          <p:nvPr/>
        </p:nvSpPr>
        <p:spPr>
          <a:xfrm rot="16200000">
            <a:off x="10769015" y="-108585"/>
            <a:ext cx="1550763" cy="901549"/>
          </a:xfrm>
          <a:prstGeom prst="roundRect">
            <a:avLst>
              <a:gd name="adj" fmla="val 50000"/>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rot="16200000">
            <a:off x="11397437" y="6171968"/>
            <a:ext cx="293916" cy="583057"/>
          </a:xfrm>
          <a:prstGeom prst="roundRect">
            <a:avLst>
              <a:gd name="adj" fmla="val 31851"/>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6088" y="1262063"/>
            <a:ext cx="8763000" cy="433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2802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16" name="Picture 15"/>
          <p:cNvPicPr/>
          <p:nvPr/>
        </p:nvPicPr>
        <p:blipFill>
          <a:blip r:embed="rId3"/>
          <a:stretch>
            <a:fillRect/>
          </a:stretch>
        </p:blipFill>
        <p:spPr>
          <a:xfrm>
            <a:off x="4070112" y="3863856"/>
            <a:ext cx="4060944" cy="2021305"/>
          </a:xfrm>
          <a:prstGeom prst="rect">
            <a:avLst/>
          </a:prstGeom>
        </p:spPr>
      </p:pic>
      <p:sp>
        <p:nvSpPr>
          <p:cNvPr id="84" name="Google Shape;84;p1"/>
          <p:cNvSpPr txBox="1"/>
          <p:nvPr/>
        </p:nvSpPr>
        <p:spPr>
          <a:xfrm>
            <a:off x="8149715" y="832941"/>
            <a:ext cx="3917079" cy="6395591"/>
          </a:xfrm>
          <a:prstGeom prst="rect">
            <a:avLst/>
          </a:prstGeom>
          <a:noFill/>
          <a:ln w="9525" cap="flat" cmpd="sng">
            <a:solidFill>
              <a:srgbClr val="92AAEA"/>
            </a:solidFill>
            <a:prstDash val="solid"/>
            <a:miter lim="800000"/>
            <a:headEnd type="none" w="sm" len="sm"/>
            <a:tailEnd type="none" w="sm" len="sm"/>
          </a:ln>
        </p:spPr>
        <p:txBody>
          <a:bodyPr spcFirstLastPara="1" wrap="square" lIns="77739" tIns="38859" rIns="77739" bIns="38859" anchor="t" anchorCtr="0">
            <a:spAutoFit/>
          </a:bodyPr>
          <a:lstStyle/>
          <a:p>
            <a:pPr marR="29910"/>
            <a:r>
              <a:rPr lang="en-US" sz="1000" b="1" dirty="0">
                <a:solidFill>
                  <a:srgbClr val="0070C0"/>
                </a:solidFill>
                <a:latin typeface="Arial"/>
                <a:ea typeface="Arial"/>
                <a:cs typeface="Arial"/>
                <a:sym typeface="Arial"/>
              </a:rPr>
              <a:t>RESULTS</a:t>
            </a:r>
            <a:endParaRPr sz="900" b="1" dirty="0">
              <a:solidFill>
                <a:srgbClr val="0070C0"/>
              </a:solidFill>
              <a:latin typeface="Arial"/>
              <a:ea typeface="Arial"/>
              <a:cs typeface="Arial"/>
              <a:sym typeface="Arial"/>
            </a:endParaRPr>
          </a:p>
          <a:p>
            <a:pPr lvl="0" algn="just"/>
            <a:r>
              <a:rPr lang="en-US" sz="900" dirty="0">
                <a:solidFill>
                  <a:schemeClr val="dk1"/>
                </a:solidFill>
                <a:latin typeface="Times New Roman"/>
                <a:ea typeface="Times New Roman"/>
                <a:cs typeface="Times New Roman"/>
              </a:rPr>
              <a:t>In </a:t>
            </a:r>
            <a:r>
              <a:rPr lang="en-US" sz="900" dirty="0">
                <a:solidFill>
                  <a:schemeClr val="dk1"/>
                </a:solidFill>
                <a:latin typeface="Times New Roman"/>
                <a:ea typeface="Times New Roman"/>
                <a:cs typeface="Times New Roman"/>
              </a:rPr>
              <a:t>the comparison between the </a:t>
            </a:r>
            <a:r>
              <a:rPr lang="en-US" sz="900" dirty="0" err="1">
                <a:solidFill>
                  <a:schemeClr val="dk1"/>
                </a:solidFill>
                <a:latin typeface="Times New Roman"/>
                <a:ea typeface="Times New Roman"/>
                <a:cs typeface="Times New Roman"/>
              </a:rPr>
              <a:t>PyTorch</a:t>
            </a:r>
            <a:r>
              <a:rPr lang="en-US" sz="900" dirty="0">
                <a:solidFill>
                  <a:schemeClr val="dk1"/>
                </a:solidFill>
                <a:latin typeface="Times New Roman"/>
                <a:ea typeface="Times New Roman"/>
                <a:cs typeface="Times New Roman"/>
              </a:rPr>
              <a:t> and </a:t>
            </a:r>
            <a:r>
              <a:rPr lang="en-US" sz="900" dirty="0" err="1">
                <a:solidFill>
                  <a:schemeClr val="dk1"/>
                </a:solidFill>
                <a:latin typeface="Times New Roman"/>
                <a:ea typeface="Times New Roman"/>
                <a:cs typeface="Times New Roman"/>
              </a:rPr>
              <a:t>TensorFlow</a:t>
            </a:r>
            <a:r>
              <a:rPr lang="en-US" sz="900" dirty="0">
                <a:solidFill>
                  <a:schemeClr val="dk1"/>
                </a:solidFill>
                <a:latin typeface="Times New Roman"/>
                <a:ea typeface="Times New Roman"/>
                <a:cs typeface="Times New Roman"/>
              </a:rPr>
              <a:t> models, it was found that </a:t>
            </a:r>
            <a:r>
              <a:rPr lang="en-US" sz="900" dirty="0" err="1">
                <a:solidFill>
                  <a:schemeClr val="dk1"/>
                </a:solidFill>
                <a:latin typeface="Times New Roman"/>
                <a:ea typeface="Times New Roman"/>
                <a:cs typeface="Times New Roman"/>
              </a:rPr>
              <a:t>PyTorch</a:t>
            </a:r>
            <a:r>
              <a:rPr lang="en-US" sz="900" dirty="0">
                <a:solidFill>
                  <a:schemeClr val="dk1"/>
                </a:solidFill>
                <a:latin typeface="Times New Roman"/>
                <a:ea typeface="Times New Roman"/>
                <a:cs typeface="Times New Roman"/>
              </a:rPr>
              <a:t> had a significantly faster average response time of 0.02 seconds compared to </a:t>
            </a:r>
            <a:r>
              <a:rPr lang="en-US" sz="900" dirty="0" err="1">
                <a:solidFill>
                  <a:schemeClr val="dk1"/>
                </a:solidFill>
                <a:latin typeface="Times New Roman"/>
                <a:ea typeface="Times New Roman"/>
                <a:cs typeface="Times New Roman"/>
              </a:rPr>
              <a:t>TensorFlow's</a:t>
            </a:r>
            <a:r>
              <a:rPr lang="en-US" sz="900" dirty="0">
                <a:solidFill>
                  <a:schemeClr val="dk1"/>
                </a:solidFill>
                <a:latin typeface="Times New Roman"/>
                <a:ea typeface="Times New Roman"/>
                <a:cs typeface="Times New Roman"/>
              </a:rPr>
              <a:t> 0.246 seconds, indicating superior speed performance. However, the </a:t>
            </a:r>
            <a:r>
              <a:rPr lang="en-US" sz="900" dirty="0" err="1">
                <a:solidFill>
                  <a:schemeClr val="dk1"/>
                </a:solidFill>
                <a:latin typeface="Times New Roman"/>
                <a:ea typeface="Times New Roman"/>
                <a:cs typeface="Times New Roman"/>
              </a:rPr>
              <a:t>TensorFlow</a:t>
            </a:r>
            <a:r>
              <a:rPr lang="en-US" sz="900" dirty="0">
                <a:solidFill>
                  <a:schemeClr val="dk1"/>
                </a:solidFill>
                <a:latin typeface="Times New Roman"/>
                <a:ea typeface="Times New Roman"/>
                <a:cs typeface="Times New Roman"/>
              </a:rPr>
              <a:t> model exhibited a higher average confidence score of 98.9, surpassing </a:t>
            </a:r>
            <a:r>
              <a:rPr lang="en-US" sz="900" dirty="0" err="1">
                <a:solidFill>
                  <a:schemeClr val="dk1"/>
                </a:solidFill>
                <a:latin typeface="Times New Roman"/>
                <a:ea typeface="Times New Roman"/>
                <a:cs typeface="Times New Roman"/>
              </a:rPr>
              <a:t>PyTorch's</a:t>
            </a:r>
            <a:r>
              <a:rPr lang="en-US" sz="900" dirty="0">
                <a:solidFill>
                  <a:schemeClr val="dk1"/>
                </a:solidFill>
                <a:latin typeface="Times New Roman"/>
                <a:ea typeface="Times New Roman"/>
                <a:cs typeface="Times New Roman"/>
              </a:rPr>
              <a:t> average of 83.9, suggesting that </a:t>
            </a:r>
            <a:r>
              <a:rPr lang="en-US" sz="900" dirty="0" err="1">
                <a:solidFill>
                  <a:schemeClr val="dk1"/>
                </a:solidFill>
                <a:latin typeface="Times New Roman"/>
                <a:ea typeface="Times New Roman"/>
                <a:cs typeface="Times New Roman"/>
              </a:rPr>
              <a:t>TensorFlow</a:t>
            </a:r>
            <a:r>
              <a:rPr lang="en-US" sz="900" dirty="0">
                <a:solidFill>
                  <a:schemeClr val="dk1"/>
                </a:solidFill>
                <a:latin typeface="Times New Roman"/>
                <a:ea typeface="Times New Roman"/>
                <a:cs typeface="Times New Roman"/>
              </a:rPr>
              <a:t> is more effective in terms of confidence in its predictions. </a:t>
            </a:r>
          </a:p>
          <a:p>
            <a:pPr lvl="0"/>
            <a:endParaRPr lang="en-US" sz="900" dirty="0">
              <a:solidFill>
                <a:schemeClr val="dk1"/>
              </a:solidFill>
              <a:latin typeface="Times New Roman"/>
              <a:ea typeface="Times New Roman"/>
              <a:cs typeface="Times New Roman"/>
            </a:endParaRPr>
          </a:p>
          <a:p>
            <a:pPr lvl="0"/>
            <a:endParaRPr lang="en-US" sz="900" dirty="0">
              <a:solidFill>
                <a:schemeClr val="dk1"/>
              </a:solidFill>
              <a:latin typeface="Times New Roman"/>
              <a:ea typeface="Times New Roman"/>
              <a:cs typeface="Times New Roman"/>
            </a:endParaRPr>
          </a:p>
          <a:p>
            <a:pPr lvl="0"/>
            <a:endParaRPr lang="en-US" sz="900" dirty="0">
              <a:solidFill>
                <a:schemeClr val="dk1"/>
              </a:solidFill>
              <a:latin typeface="Times New Roman"/>
              <a:ea typeface="Times New Roman"/>
              <a:cs typeface="Times New Roman"/>
            </a:endParaRPr>
          </a:p>
          <a:p>
            <a:pPr lvl="0"/>
            <a:endParaRPr lang="en-US" sz="900" dirty="0">
              <a:solidFill>
                <a:schemeClr val="dk1"/>
              </a:solidFill>
              <a:latin typeface="Times New Roman"/>
              <a:ea typeface="Times New Roman"/>
              <a:cs typeface="Times New Roman"/>
            </a:endParaRPr>
          </a:p>
          <a:p>
            <a:pPr lvl="0"/>
            <a:endParaRPr lang="en-US" sz="900" dirty="0">
              <a:solidFill>
                <a:schemeClr val="dk1"/>
              </a:solidFill>
              <a:latin typeface="Times New Roman"/>
              <a:ea typeface="Times New Roman"/>
              <a:cs typeface="Times New Roman"/>
            </a:endParaRPr>
          </a:p>
          <a:p>
            <a:pPr lvl="0"/>
            <a:endParaRPr lang="en-US" sz="900" dirty="0">
              <a:solidFill>
                <a:schemeClr val="dk1"/>
              </a:solidFill>
              <a:latin typeface="Times New Roman"/>
              <a:ea typeface="Times New Roman"/>
              <a:cs typeface="Times New Roman"/>
            </a:endParaRPr>
          </a:p>
          <a:p>
            <a:pPr lvl="0" algn="just"/>
            <a:r>
              <a:rPr lang="en-US" sz="900" dirty="0" smtClean="0">
                <a:solidFill>
                  <a:schemeClr val="dk1"/>
                </a:solidFill>
                <a:latin typeface="Times New Roman"/>
                <a:ea typeface="Times New Roman"/>
                <a:cs typeface="Times New Roman"/>
              </a:rPr>
              <a:t>The </a:t>
            </a:r>
            <a:r>
              <a:rPr lang="en-US" sz="900" dirty="0">
                <a:solidFill>
                  <a:schemeClr val="dk1"/>
                </a:solidFill>
                <a:latin typeface="Times New Roman"/>
                <a:ea typeface="Times New Roman"/>
                <a:cs typeface="Times New Roman"/>
              </a:rPr>
              <a:t>number of queries posed by a </a:t>
            </a:r>
            <a:r>
              <a:rPr lang="en-US" sz="900" dirty="0" err="1">
                <a:solidFill>
                  <a:schemeClr val="dk1"/>
                </a:solidFill>
                <a:latin typeface="Times New Roman"/>
                <a:ea typeface="Times New Roman"/>
                <a:cs typeface="Times New Roman"/>
              </a:rPr>
              <a:t>chatbot</a:t>
            </a:r>
            <a:r>
              <a:rPr lang="en-US" sz="900" dirty="0">
                <a:solidFill>
                  <a:schemeClr val="dk1"/>
                </a:solidFill>
                <a:latin typeface="Times New Roman"/>
                <a:ea typeface="Times New Roman"/>
                <a:cs typeface="Times New Roman"/>
              </a:rPr>
              <a:t> for each different objective is called “intent-wise </a:t>
            </a:r>
            <a:r>
              <a:rPr lang="en-US" sz="900" dirty="0">
                <a:solidFill>
                  <a:schemeClr val="dk1"/>
                </a:solidFill>
                <a:latin typeface="Times New Roman"/>
                <a:ea typeface="Times New Roman"/>
                <a:cs typeface="Times New Roman"/>
              </a:rPr>
              <a:t>distribution”. </a:t>
            </a:r>
            <a:r>
              <a:rPr lang="en-US" sz="900" dirty="0">
                <a:solidFill>
                  <a:schemeClr val="dk1"/>
                </a:solidFill>
                <a:latin typeface="Times New Roman"/>
                <a:ea typeface="Times New Roman"/>
                <a:cs typeface="Times New Roman"/>
              </a:rPr>
              <a:t>The distribution of intents points to popular topics, recurring issues, or areas where students might want further help or </a:t>
            </a:r>
            <a:r>
              <a:rPr lang="en-US" sz="900" dirty="0">
                <a:solidFill>
                  <a:schemeClr val="dk1"/>
                </a:solidFill>
                <a:latin typeface="Times New Roman"/>
                <a:ea typeface="Times New Roman"/>
                <a:cs typeface="Times New Roman"/>
              </a:rPr>
              <a:t>information.</a:t>
            </a:r>
          </a:p>
          <a:p>
            <a:pPr lvl="0"/>
            <a:endParaRPr lang="en-US" sz="900" dirty="0">
              <a:solidFill>
                <a:schemeClr val="dk1"/>
              </a:solidFill>
              <a:latin typeface="Times New Roman"/>
              <a:ea typeface="Times New Roman"/>
              <a:cs typeface="Times New Roman"/>
            </a:endParaRPr>
          </a:p>
          <a:p>
            <a:pPr lvl="0"/>
            <a:endParaRPr lang="en-US" sz="900" dirty="0">
              <a:solidFill>
                <a:schemeClr val="dk1"/>
              </a:solidFill>
              <a:latin typeface="Times New Roman"/>
              <a:ea typeface="Times New Roman"/>
              <a:cs typeface="Times New Roman"/>
            </a:endParaRPr>
          </a:p>
          <a:p>
            <a:endParaRPr sz="900" b="1" dirty="0">
              <a:solidFill>
                <a:srgbClr val="0070C0"/>
              </a:solidFill>
              <a:latin typeface="Arial"/>
              <a:ea typeface="Arial"/>
              <a:cs typeface="Arial"/>
              <a:sym typeface="Arial"/>
            </a:endParaRPr>
          </a:p>
          <a:p>
            <a:endParaRPr lang="en-US" sz="900" b="1" dirty="0">
              <a:solidFill>
                <a:srgbClr val="0070C0"/>
              </a:solidFill>
              <a:latin typeface="Arial"/>
              <a:ea typeface="Arial"/>
              <a:cs typeface="Arial"/>
              <a:sym typeface="Arial"/>
            </a:endParaRPr>
          </a:p>
          <a:p>
            <a:endParaRPr lang="en-US" sz="900" b="1" dirty="0">
              <a:solidFill>
                <a:srgbClr val="0070C0"/>
              </a:solidFill>
            </a:endParaRPr>
          </a:p>
          <a:p>
            <a:endParaRPr lang="en-US" sz="900" b="1" dirty="0">
              <a:solidFill>
                <a:srgbClr val="0070C0"/>
              </a:solidFill>
            </a:endParaRPr>
          </a:p>
          <a:p>
            <a:endParaRPr lang="en-US" sz="900" b="1" dirty="0">
              <a:solidFill>
                <a:srgbClr val="0070C0"/>
              </a:solidFill>
            </a:endParaRPr>
          </a:p>
          <a:p>
            <a:pPr lvl="0" algn="just"/>
            <a:r>
              <a:rPr lang="en-US" sz="900" dirty="0">
                <a:solidFill>
                  <a:schemeClr val="dk1"/>
                </a:solidFill>
                <a:latin typeface="Times New Roman"/>
                <a:ea typeface="Times New Roman"/>
                <a:cs typeface="Times New Roman"/>
              </a:rPr>
              <a:t>In </a:t>
            </a:r>
            <a:r>
              <a:rPr lang="en-US" sz="900" dirty="0">
                <a:solidFill>
                  <a:schemeClr val="dk1"/>
                </a:solidFill>
                <a:latin typeface="Times New Roman"/>
                <a:ea typeface="Times New Roman"/>
                <a:cs typeface="Times New Roman"/>
              </a:rPr>
              <a:t>the test data, the </a:t>
            </a:r>
            <a:r>
              <a:rPr lang="en-US" sz="900" dirty="0" err="1">
                <a:solidFill>
                  <a:schemeClr val="dk1"/>
                </a:solidFill>
                <a:latin typeface="Times New Roman"/>
                <a:ea typeface="Times New Roman"/>
                <a:cs typeface="Times New Roman"/>
              </a:rPr>
              <a:t>PyTorch</a:t>
            </a:r>
            <a:r>
              <a:rPr lang="en-US" sz="900" dirty="0">
                <a:solidFill>
                  <a:schemeClr val="dk1"/>
                </a:solidFill>
                <a:latin typeface="Times New Roman"/>
                <a:ea typeface="Times New Roman"/>
                <a:cs typeface="Times New Roman"/>
              </a:rPr>
              <a:t> model has a greater recall, meaning it captures more positive occurrences but with somewhat lower accuracy, while the </a:t>
            </a:r>
            <a:r>
              <a:rPr lang="en-US" sz="900" dirty="0" err="1">
                <a:solidFill>
                  <a:schemeClr val="dk1"/>
                </a:solidFill>
                <a:latin typeface="Times New Roman"/>
                <a:ea typeface="Times New Roman"/>
                <a:cs typeface="Times New Roman"/>
              </a:rPr>
              <a:t>TensorFlow</a:t>
            </a:r>
            <a:r>
              <a:rPr lang="en-US" sz="900" dirty="0">
                <a:solidFill>
                  <a:schemeClr val="dk1"/>
                </a:solidFill>
                <a:latin typeface="Times New Roman"/>
                <a:ea typeface="Times New Roman"/>
                <a:cs typeface="Times New Roman"/>
              </a:rPr>
              <a:t> model has a higher precision and F1 score, showing better results in terms of precision-recall balance</a:t>
            </a:r>
            <a:r>
              <a:rPr lang="en-US" sz="900" dirty="0">
                <a:solidFill>
                  <a:schemeClr val="dk1"/>
                </a:solidFill>
                <a:latin typeface="Times New Roman"/>
                <a:ea typeface="Times New Roman"/>
                <a:cs typeface="Times New Roman"/>
              </a:rPr>
              <a:t>.</a:t>
            </a:r>
          </a:p>
          <a:p>
            <a:pPr lvl="0" algn="just"/>
            <a:r>
              <a:rPr lang="en-US" sz="900" dirty="0">
                <a:solidFill>
                  <a:schemeClr val="dk1"/>
                </a:solidFill>
                <a:latin typeface="Times New Roman"/>
                <a:ea typeface="Times New Roman"/>
                <a:cs typeface="Times New Roman"/>
              </a:rPr>
              <a:t> </a:t>
            </a:r>
          </a:p>
          <a:p>
            <a:pPr lvl="0" algn="just"/>
            <a:r>
              <a:rPr lang="en-US" sz="900" b="1" dirty="0">
                <a:solidFill>
                  <a:srgbClr val="0070C0"/>
                </a:solidFill>
                <a:latin typeface="Arial"/>
                <a:ea typeface="Arial"/>
                <a:cs typeface="Arial"/>
                <a:sym typeface="Arial"/>
              </a:rPr>
              <a:t>CONCLUSION</a:t>
            </a:r>
            <a:endParaRPr lang="en-US" sz="900" dirty="0">
              <a:solidFill>
                <a:schemeClr val="dk1"/>
              </a:solidFill>
              <a:latin typeface="Times New Roman"/>
              <a:ea typeface="Times New Roman"/>
              <a:cs typeface="Times New Roman"/>
              <a:sym typeface="Red Hat Display"/>
            </a:endParaRPr>
          </a:p>
          <a:p>
            <a:pPr lvl="0" algn="just">
              <a:buClr>
                <a:schemeClr val="dk1"/>
              </a:buClr>
              <a:buSzPts val="1800"/>
            </a:pPr>
            <a:r>
              <a:rPr lang="en-US" sz="900" dirty="0">
                <a:solidFill>
                  <a:schemeClr val="dk1"/>
                </a:solidFill>
                <a:latin typeface="Times New Roman"/>
                <a:ea typeface="Times New Roman"/>
                <a:cs typeface="Times New Roman"/>
                <a:sym typeface="Red Hat Display"/>
              </a:rPr>
              <a:t>The </a:t>
            </a:r>
            <a:r>
              <a:rPr lang="en-US" sz="900" dirty="0">
                <a:solidFill>
                  <a:schemeClr val="dk1"/>
                </a:solidFill>
                <a:latin typeface="Times New Roman"/>
                <a:ea typeface="Times New Roman"/>
                <a:cs typeface="Times New Roman"/>
                <a:sym typeface="Red Hat Display"/>
              </a:rPr>
              <a:t>VIT FAQ Assist </a:t>
            </a:r>
            <a:r>
              <a:rPr lang="en-US" sz="900" dirty="0" err="1">
                <a:solidFill>
                  <a:schemeClr val="dk1"/>
                </a:solidFill>
                <a:latin typeface="Times New Roman"/>
                <a:ea typeface="Times New Roman"/>
                <a:cs typeface="Times New Roman"/>
                <a:sym typeface="Red Hat Display"/>
              </a:rPr>
              <a:t>Chatbot</a:t>
            </a:r>
            <a:r>
              <a:rPr lang="en-US" sz="900" dirty="0">
                <a:solidFill>
                  <a:schemeClr val="dk1"/>
                </a:solidFill>
                <a:latin typeface="Times New Roman"/>
                <a:ea typeface="Times New Roman"/>
                <a:cs typeface="Times New Roman"/>
                <a:sym typeface="Red Hat Display"/>
              </a:rPr>
              <a:t> provides comprehensive answers for instructors and students, integrating seamlessly with the VIT website and relying on MongoDB and SQL databases. It ensures security with features like dual-factor authentication and allows users to flag incorrect replies for continuous improvement. While </a:t>
            </a:r>
            <a:r>
              <a:rPr lang="en-US" sz="900" dirty="0" err="1">
                <a:solidFill>
                  <a:schemeClr val="dk1"/>
                </a:solidFill>
                <a:latin typeface="Times New Roman"/>
                <a:ea typeface="Times New Roman"/>
                <a:cs typeface="Times New Roman"/>
                <a:sym typeface="Red Hat Display"/>
              </a:rPr>
              <a:t>TensorFlow</a:t>
            </a:r>
            <a:r>
              <a:rPr lang="en-US" sz="900" dirty="0">
                <a:solidFill>
                  <a:schemeClr val="dk1"/>
                </a:solidFill>
                <a:latin typeface="Times New Roman"/>
                <a:ea typeface="Times New Roman"/>
                <a:cs typeface="Times New Roman"/>
                <a:sym typeface="Red Hat Display"/>
              </a:rPr>
              <a:t> offers higher confidence and accuracy, </a:t>
            </a:r>
            <a:r>
              <a:rPr lang="en-US" sz="900" dirty="0" err="1">
                <a:solidFill>
                  <a:schemeClr val="dk1"/>
                </a:solidFill>
                <a:latin typeface="Times New Roman"/>
                <a:ea typeface="Times New Roman"/>
                <a:cs typeface="Times New Roman"/>
                <a:sym typeface="Red Hat Display"/>
              </a:rPr>
              <a:t>PyTorch</a:t>
            </a:r>
            <a:r>
              <a:rPr lang="en-US" sz="900" dirty="0">
                <a:solidFill>
                  <a:schemeClr val="dk1"/>
                </a:solidFill>
                <a:latin typeface="Times New Roman"/>
                <a:ea typeface="Times New Roman"/>
                <a:cs typeface="Times New Roman"/>
                <a:sym typeface="Red Hat Display"/>
              </a:rPr>
              <a:t> is faster in query processing and recall. Future iterations may integrate real-time data streams for improved efficiency</a:t>
            </a:r>
            <a:r>
              <a:rPr lang="en-US" sz="900" dirty="0">
                <a:solidFill>
                  <a:schemeClr val="dk1"/>
                </a:solidFill>
                <a:latin typeface="Times New Roman"/>
                <a:ea typeface="Times New Roman"/>
                <a:cs typeface="Times New Roman"/>
                <a:sym typeface="Red Hat Display"/>
              </a:rPr>
              <a:t>.</a:t>
            </a:r>
            <a:endParaRPr sz="900" b="1" dirty="0">
              <a:solidFill>
                <a:srgbClr val="0070C0"/>
              </a:solidFill>
              <a:latin typeface="Arial"/>
              <a:ea typeface="Arial"/>
              <a:cs typeface="Arial"/>
              <a:sym typeface="Arial"/>
            </a:endParaRPr>
          </a:p>
          <a:p>
            <a:pPr>
              <a:lnSpc>
                <a:spcPct val="150000"/>
              </a:lnSpc>
            </a:pPr>
            <a:r>
              <a:rPr lang="en-US" sz="900" dirty="0">
                <a:solidFill>
                  <a:srgbClr val="0070C0"/>
                </a:solidFill>
              </a:rPr>
              <a:t>	                </a:t>
            </a:r>
            <a:r>
              <a:rPr lang="en-US" sz="900" dirty="0">
                <a:solidFill>
                  <a:srgbClr val="0070C0"/>
                </a:solidFill>
                <a:hlinkClick r:id="rId4"/>
              </a:rPr>
              <a:t>mayank.gupta2020@vitstudent.ac.in</a:t>
            </a:r>
            <a:endParaRPr lang="en-US" sz="900" dirty="0">
              <a:solidFill>
                <a:srgbClr val="0070C0"/>
              </a:solidFill>
            </a:endParaRPr>
          </a:p>
          <a:p>
            <a:r>
              <a:rPr lang="en-US" sz="900" dirty="0">
                <a:solidFill>
                  <a:srgbClr val="0070C0"/>
                </a:solidFill>
                <a:sym typeface="Arial"/>
              </a:rPr>
              <a:t>	                Mo@9868007206</a:t>
            </a:r>
            <a:endParaRPr lang="en-US" sz="900" dirty="0">
              <a:solidFill>
                <a:srgbClr val="0070C0"/>
              </a:solidFill>
              <a:sym typeface="Arial"/>
            </a:endParaRPr>
          </a:p>
          <a:p>
            <a:endParaRPr lang="en-US" sz="900" b="1" dirty="0">
              <a:solidFill>
                <a:srgbClr val="0070C0"/>
              </a:solidFill>
              <a:latin typeface="Arial"/>
              <a:ea typeface="Arial"/>
              <a:cs typeface="Arial"/>
              <a:sym typeface="Arial"/>
            </a:endParaRPr>
          </a:p>
          <a:p>
            <a:r>
              <a:rPr lang="en-US" sz="900" b="1" dirty="0">
                <a:solidFill>
                  <a:srgbClr val="0070C0"/>
                </a:solidFill>
                <a:latin typeface="Arial"/>
                <a:ea typeface="Arial"/>
                <a:cs typeface="Arial"/>
                <a:sym typeface="Arial"/>
              </a:rPr>
              <a:t>REFERENCES </a:t>
            </a:r>
            <a:endParaRPr dirty="0"/>
          </a:p>
          <a:p>
            <a:pPr marL="194379" indent="-194379" algn="just">
              <a:buFont typeface="+mj-lt"/>
              <a:buAutoNum type="arabicPeriod"/>
            </a:pPr>
            <a:r>
              <a:rPr lang="en-US" sz="900" dirty="0" err="1" smtClean="0">
                <a:solidFill>
                  <a:schemeClr val="dk1"/>
                </a:solidFill>
                <a:latin typeface="Times New Roman"/>
                <a:ea typeface="Times New Roman"/>
                <a:cs typeface="Times New Roman"/>
              </a:rPr>
              <a:t>Chandrakala</a:t>
            </a:r>
            <a:r>
              <a:rPr lang="en-US" sz="900" dirty="0">
                <a:solidFill>
                  <a:schemeClr val="dk1"/>
                </a:solidFill>
                <a:latin typeface="Times New Roman"/>
                <a:ea typeface="Times New Roman"/>
                <a:cs typeface="Times New Roman"/>
              </a:rPr>
              <a:t>, C.B., Bhardwaj, R. &amp; Pujari, C. An intent recognition pipeline for conversational AI. Int. j. inf. </a:t>
            </a:r>
            <a:r>
              <a:rPr lang="en-US" sz="900" dirty="0" err="1">
                <a:solidFill>
                  <a:schemeClr val="dk1"/>
                </a:solidFill>
                <a:latin typeface="Times New Roman"/>
                <a:ea typeface="Times New Roman"/>
                <a:cs typeface="Times New Roman"/>
              </a:rPr>
              <a:t>tecnol</a:t>
            </a:r>
            <a:r>
              <a:rPr lang="en-US" sz="900" dirty="0">
                <a:solidFill>
                  <a:schemeClr val="dk1"/>
                </a:solidFill>
                <a:latin typeface="Times New Roman"/>
                <a:ea typeface="Times New Roman"/>
                <a:cs typeface="Times New Roman"/>
              </a:rPr>
              <a:t>. 16, 731–743 (2024). https://doi.org/10.1007/s41870-023-01642-8</a:t>
            </a:r>
            <a:endParaRPr sz="900" dirty="0">
              <a:solidFill>
                <a:schemeClr val="dk1"/>
              </a:solidFill>
              <a:latin typeface="Times New Roman"/>
              <a:ea typeface="Times New Roman"/>
              <a:cs typeface="Times New Roman"/>
            </a:endParaRPr>
          </a:p>
          <a:p>
            <a:endParaRPr sz="900" dirty="0">
              <a:solidFill>
                <a:schemeClr val="dk1"/>
              </a:solidFill>
              <a:latin typeface="Times New Roman"/>
              <a:ea typeface="Times New Roman"/>
              <a:cs typeface="Times New Roman"/>
            </a:endParaRPr>
          </a:p>
        </p:txBody>
      </p:sp>
      <p:sp>
        <p:nvSpPr>
          <p:cNvPr id="85" name="Google Shape;85;p1"/>
          <p:cNvSpPr/>
          <p:nvPr/>
        </p:nvSpPr>
        <p:spPr>
          <a:xfrm>
            <a:off x="10856" y="-72837"/>
            <a:ext cx="12192000" cy="830302"/>
          </a:xfrm>
          <a:custGeom>
            <a:avLst/>
            <a:gdLst/>
            <a:ahLst/>
            <a:cxnLst/>
            <a:rect l="l" t="t" r="r" b="b"/>
            <a:pathLst>
              <a:path w="20104100" h="2233930" extrusionOk="0">
                <a:moveTo>
                  <a:pt x="0" y="2233788"/>
                </a:moveTo>
                <a:lnTo>
                  <a:pt x="20104099" y="2233788"/>
                </a:lnTo>
                <a:lnTo>
                  <a:pt x="20104099" y="0"/>
                </a:lnTo>
                <a:lnTo>
                  <a:pt x="0" y="0"/>
                </a:lnTo>
                <a:lnTo>
                  <a:pt x="0" y="2233788"/>
                </a:lnTo>
                <a:close/>
              </a:path>
            </a:pathLst>
          </a:custGeom>
          <a:solidFill>
            <a:schemeClr val="accent1"/>
          </a:solidFill>
          <a:ln>
            <a:noFill/>
          </a:ln>
        </p:spPr>
        <p:txBody>
          <a:bodyPr spcFirstLastPara="1" wrap="square" lIns="0" tIns="0" rIns="0" bIns="0" anchor="t" anchorCtr="0">
            <a:noAutofit/>
          </a:bodyPr>
          <a:lstStyle/>
          <a:p>
            <a:endParaRPr sz="1200">
              <a:solidFill>
                <a:schemeClr val="dk1"/>
              </a:solidFill>
              <a:latin typeface="Calibri"/>
              <a:ea typeface="Calibri"/>
              <a:cs typeface="Calibri"/>
              <a:sym typeface="Calibri"/>
            </a:endParaRPr>
          </a:p>
        </p:txBody>
      </p:sp>
      <p:sp>
        <p:nvSpPr>
          <p:cNvPr id="86" name="Google Shape;86;p1"/>
          <p:cNvSpPr txBox="1"/>
          <p:nvPr/>
        </p:nvSpPr>
        <p:spPr>
          <a:xfrm>
            <a:off x="1375058" y="-80381"/>
            <a:ext cx="10798609" cy="420435"/>
          </a:xfrm>
          <a:prstGeom prst="rect">
            <a:avLst/>
          </a:prstGeom>
          <a:noFill/>
          <a:ln>
            <a:noFill/>
          </a:ln>
        </p:spPr>
        <p:txBody>
          <a:bodyPr spcFirstLastPara="1" wrap="square" lIns="0" tIns="4889" rIns="0" bIns="0" anchor="b" anchorCtr="0">
            <a:spAutoFit/>
          </a:bodyPr>
          <a:lstStyle/>
          <a:p>
            <a:pPr marL="5157" algn="ctr">
              <a:lnSpc>
                <a:spcPct val="90000"/>
              </a:lnSpc>
              <a:buClr>
                <a:schemeClr val="dk1"/>
              </a:buClr>
              <a:buSzPts val="2400"/>
            </a:pPr>
            <a:r>
              <a:rPr lang="en-US" sz="1500" b="1" dirty="0">
                <a:solidFill>
                  <a:schemeClr val="dk1"/>
                </a:solidFill>
              </a:rPr>
              <a:t>Knowledge-Based </a:t>
            </a:r>
            <a:r>
              <a:rPr lang="en-US" sz="1500" b="1" dirty="0" err="1">
                <a:solidFill>
                  <a:schemeClr val="dk1"/>
                </a:solidFill>
              </a:rPr>
              <a:t>Chatbot</a:t>
            </a:r>
            <a:r>
              <a:rPr lang="en-US" sz="1500" b="1" dirty="0">
                <a:solidFill>
                  <a:schemeClr val="dk1"/>
                </a:solidFill>
              </a:rPr>
              <a:t>: Enhancing </a:t>
            </a:r>
            <a:r>
              <a:rPr lang="en-US" sz="1500" b="1" dirty="0">
                <a:solidFill>
                  <a:schemeClr val="dk1"/>
                </a:solidFill>
              </a:rPr>
              <a:t>Student</a:t>
            </a:r>
          </a:p>
          <a:p>
            <a:pPr marL="5157" algn="ctr">
              <a:lnSpc>
                <a:spcPct val="90000"/>
              </a:lnSpc>
              <a:buClr>
                <a:schemeClr val="dk1"/>
              </a:buClr>
              <a:buSzPts val="2400"/>
            </a:pPr>
            <a:r>
              <a:rPr lang="en-US" sz="1500" b="1" dirty="0">
                <a:solidFill>
                  <a:schemeClr val="dk1"/>
                </a:solidFill>
              </a:rPr>
              <a:t> </a:t>
            </a:r>
            <a:r>
              <a:rPr lang="en-US" sz="1500" b="1" dirty="0">
                <a:solidFill>
                  <a:schemeClr val="dk1"/>
                </a:solidFill>
              </a:rPr>
              <a:t>Engagement and Support </a:t>
            </a:r>
            <a:r>
              <a:rPr lang="en-US" sz="1500" b="1" dirty="0">
                <a:solidFill>
                  <a:schemeClr val="dk1"/>
                </a:solidFill>
              </a:rPr>
              <a:t>in Educational </a:t>
            </a:r>
            <a:r>
              <a:rPr lang="en-US" sz="1500" b="1" dirty="0">
                <a:solidFill>
                  <a:schemeClr val="dk1"/>
                </a:solidFill>
              </a:rPr>
              <a:t>Institutes</a:t>
            </a:r>
            <a:endParaRPr sz="1500" b="1" dirty="0">
              <a:solidFill>
                <a:schemeClr val="lt1"/>
              </a:solidFill>
              <a:sym typeface="Arial"/>
            </a:endParaRPr>
          </a:p>
        </p:txBody>
      </p:sp>
      <p:sp>
        <p:nvSpPr>
          <p:cNvPr id="87" name="Google Shape;87;p1"/>
          <p:cNvSpPr txBox="1"/>
          <p:nvPr/>
        </p:nvSpPr>
        <p:spPr>
          <a:xfrm>
            <a:off x="2984500" y="334568"/>
            <a:ext cx="6905949" cy="160650"/>
          </a:xfrm>
          <a:prstGeom prst="rect">
            <a:avLst/>
          </a:prstGeom>
          <a:noFill/>
          <a:ln>
            <a:noFill/>
          </a:ln>
        </p:spPr>
        <p:txBody>
          <a:bodyPr spcFirstLastPara="1" wrap="square" lIns="0" tIns="6696" rIns="0" bIns="0" anchor="t" anchorCtr="0">
            <a:spAutoFit/>
          </a:bodyPr>
          <a:lstStyle/>
          <a:p>
            <a:pPr marL="5157" algn="ctr"/>
            <a:r>
              <a:rPr lang="en-US" sz="1000" dirty="0">
                <a:solidFill>
                  <a:srgbClr val="FFFFFF"/>
                </a:solidFill>
                <a:latin typeface="Arial"/>
                <a:ea typeface="Arial"/>
                <a:cs typeface="Arial"/>
                <a:sym typeface="Arial"/>
              </a:rPr>
              <a:t>Mayank Gupta – 20BCE1538</a:t>
            </a:r>
            <a:endParaRPr sz="1000" dirty="0">
              <a:solidFill>
                <a:schemeClr val="dk1"/>
              </a:solidFill>
              <a:latin typeface="Arial"/>
              <a:ea typeface="Arial"/>
              <a:cs typeface="Arial"/>
              <a:sym typeface="Arial"/>
            </a:endParaRPr>
          </a:p>
        </p:txBody>
      </p:sp>
      <p:pic>
        <p:nvPicPr>
          <p:cNvPr id="88" name="Google Shape;88;p1" descr="See the source image"/>
          <p:cNvPicPr preferRelativeResize="0"/>
          <p:nvPr/>
        </p:nvPicPr>
        <p:blipFill rotWithShape="1">
          <a:blip r:embed="rId5">
            <a:alphaModFix/>
          </a:blip>
          <a:srcRect/>
          <a:stretch/>
        </p:blipFill>
        <p:spPr>
          <a:xfrm>
            <a:off x="0" y="-4625"/>
            <a:ext cx="2435411" cy="617429"/>
          </a:xfrm>
          <a:prstGeom prst="rect">
            <a:avLst/>
          </a:prstGeom>
          <a:noFill/>
          <a:ln>
            <a:noFill/>
          </a:ln>
        </p:spPr>
      </p:pic>
      <p:sp>
        <p:nvSpPr>
          <p:cNvPr id="89" name="Google Shape;89;p1"/>
          <p:cNvSpPr txBox="1"/>
          <p:nvPr/>
        </p:nvSpPr>
        <p:spPr>
          <a:xfrm>
            <a:off x="3737632" y="468540"/>
            <a:ext cx="4944576" cy="160650"/>
          </a:xfrm>
          <a:prstGeom prst="rect">
            <a:avLst/>
          </a:prstGeom>
          <a:noFill/>
          <a:ln>
            <a:noFill/>
          </a:ln>
        </p:spPr>
        <p:txBody>
          <a:bodyPr spcFirstLastPara="1" wrap="square" lIns="0" tIns="6696" rIns="0" bIns="0" anchor="t" anchorCtr="0">
            <a:spAutoFit/>
          </a:bodyPr>
          <a:lstStyle/>
          <a:p>
            <a:pPr marL="5157" algn="ctr"/>
            <a:r>
              <a:rPr lang="en-US" sz="1000" dirty="0">
                <a:solidFill>
                  <a:srgbClr val="FFFFFF"/>
                </a:solidFill>
              </a:rPr>
              <a:t>Dr. </a:t>
            </a:r>
            <a:r>
              <a:rPr lang="en-US" sz="1000" dirty="0" err="1">
                <a:solidFill>
                  <a:srgbClr val="FFFFFF"/>
                </a:solidFill>
              </a:rPr>
              <a:t>Geetha</a:t>
            </a:r>
            <a:r>
              <a:rPr lang="en-US" sz="1000" dirty="0">
                <a:solidFill>
                  <a:srgbClr val="FFFFFF"/>
                </a:solidFill>
              </a:rPr>
              <a:t> S.</a:t>
            </a:r>
            <a:endParaRPr sz="1000" dirty="0">
              <a:solidFill>
                <a:schemeClr val="dk1"/>
              </a:solidFill>
              <a:latin typeface="Arial"/>
              <a:ea typeface="Arial"/>
              <a:cs typeface="Arial"/>
              <a:sym typeface="Arial"/>
            </a:endParaRPr>
          </a:p>
        </p:txBody>
      </p:sp>
      <p:sp>
        <p:nvSpPr>
          <p:cNvPr id="90" name="Google Shape;90;p1"/>
          <p:cNvSpPr txBox="1"/>
          <p:nvPr/>
        </p:nvSpPr>
        <p:spPr>
          <a:xfrm>
            <a:off x="3875572" y="612391"/>
            <a:ext cx="4944576" cy="160650"/>
          </a:xfrm>
          <a:prstGeom prst="rect">
            <a:avLst/>
          </a:prstGeom>
          <a:noFill/>
          <a:ln>
            <a:noFill/>
          </a:ln>
        </p:spPr>
        <p:txBody>
          <a:bodyPr spcFirstLastPara="1" wrap="square" lIns="0" tIns="6696" rIns="0" bIns="0" anchor="t" anchorCtr="0">
            <a:spAutoFit/>
          </a:bodyPr>
          <a:lstStyle/>
          <a:p>
            <a:pPr marL="5157" algn="ctr"/>
            <a:r>
              <a:rPr lang="en-US" sz="1000" dirty="0">
                <a:solidFill>
                  <a:srgbClr val="FFFFFF"/>
                </a:solidFill>
                <a:latin typeface="Arial"/>
                <a:ea typeface="Arial"/>
                <a:cs typeface="Arial"/>
                <a:sym typeface="Arial"/>
              </a:rPr>
              <a:t>School of Computer Science and Engineering</a:t>
            </a:r>
            <a:endParaRPr sz="1000" dirty="0">
              <a:solidFill>
                <a:schemeClr val="dk1"/>
              </a:solidFill>
              <a:latin typeface="Arial"/>
              <a:ea typeface="Arial"/>
              <a:cs typeface="Arial"/>
              <a:sym typeface="Arial"/>
            </a:endParaRPr>
          </a:p>
        </p:txBody>
      </p:sp>
      <p:sp>
        <p:nvSpPr>
          <p:cNvPr id="91" name="Google Shape;91;p1"/>
          <p:cNvSpPr txBox="1"/>
          <p:nvPr/>
        </p:nvSpPr>
        <p:spPr>
          <a:xfrm>
            <a:off x="125206" y="823062"/>
            <a:ext cx="3855429" cy="7556678"/>
          </a:xfrm>
          <a:prstGeom prst="rect">
            <a:avLst/>
          </a:prstGeom>
          <a:noFill/>
          <a:ln w="9525" cap="flat" cmpd="sng">
            <a:solidFill>
              <a:srgbClr val="92AAEA"/>
            </a:solidFill>
            <a:prstDash val="solid"/>
            <a:miter lim="800000"/>
            <a:headEnd type="none" w="sm" len="sm"/>
            <a:tailEnd type="none" w="sm" len="sm"/>
          </a:ln>
        </p:spPr>
        <p:txBody>
          <a:bodyPr spcFirstLastPara="1" wrap="square" lIns="77739" tIns="38859" rIns="77739" bIns="38859" anchor="t" anchorCtr="0">
            <a:spAutoFit/>
          </a:bodyPr>
          <a:lstStyle/>
          <a:p>
            <a:pPr marR="29910"/>
            <a:r>
              <a:rPr lang="en-US" sz="1000" b="1" dirty="0">
                <a:solidFill>
                  <a:srgbClr val="0070C0"/>
                </a:solidFill>
                <a:latin typeface="Arial"/>
                <a:ea typeface="Arial"/>
                <a:cs typeface="Arial"/>
                <a:sym typeface="Arial"/>
              </a:rPr>
              <a:t>MOTIVATION </a:t>
            </a:r>
            <a:r>
              <a:rPr lang="en-US" sz="1000" b="1" dirty="0">
                <a:solidFill>
                  <a:srgbClr val="0070C0"/>
                </a:solidFill>
                <a:latin typeface="Arial"/>
                <a:ea typeface="Arial"/>
                <a:cs typeface="Arial"/>
                <a:sym typeface="Arial"/>
              </a:rPr>
              <a:t>/ </a:t>
            </a:r>
            <a:r>
              <a:rPr lang="en-US" sz="1000" b="1" dirty="0">
                <a:solidFill>
                  <a:srgbClr val="0070C0"/>
                </a:solidFill>
                <a:latin typeface="Arial"/>
                <a:ea typeface="Arial"/>
                <a:cs typeface="Arial"/>
                <a:sym typeface="Arial"/>
              </a:rPr>
              <a:t>INTRODUCTION</a:t>
            </a:r>
            <a:endParaRPr dirty="0" smtClean="0"/>
          </a:p>
          <a:p>
            <a:pPr lvl="0" algn="just">
              <a:buClr>
                <a:schemeClr val="dk1"/>
              </a:buClr>
              <a:buSzPts val="1800"/>
            </a:pPr>
            <a:r>
              <a:rPr lang="en-US" sz="900" dirty="0">
                <a:solidFill>
                  <a:schemeClr val="dk1"/>
                </a:solidFill>
                <a:latin typeface="Times New Roman"/>
                <a:ea typeface="Times New Roman"/>
                <a:cs typeface="Times New Roman"/>
                <a:sym typeface="Times New Roman"/>
              </a:rPr>
              <a:t>In </a:t>
            </a:r>
            <a:r>
              <a:rPr lang="en-US" sz="900" dirty="0">
                <a:solidFill>
                  <a:schemeClr val="dk1"/>
                </a:solidFill>
                <a:latin typeface="Times New Roman"/>
                <a:ea typeface="Times New Roman"/>
                <a:cs typeface="Times New Roman"/>
                <a:sym typeface="Times New Roman"/>
              </a:rPr>
              <a:t>modern educational institution, the requirement for effective management of commonly asked questions (FAQs) within the college community has grown in importance in contemporary educational institutions. Immediate and accurate answers to frequently asked questions on all facets of college life—from academic calendars and administrative procedures to campus amenities and extracurricular activities—are what students, instructors, and staff frequently need</a:t>
            </a:r>
            <a:r>
              <a:rPr lang="en-US" sz="900" dirty="0">
                <a:solidFill>
                  <a:schemeClr val="dk1"/>
                </a:solidFill>
                <a:latin typeface="Times New Roman"/>
                <a:ea typeface="Times New Roman"/>
                <a:cs typeface="Times New Roman"/>
                <a:sym typeface="Times New Roman"/>
              </a:rPr>
              <a:t>.</a:t>
            </a:r>
          </a:p>
          <a:p>
            <a:pPr lvl="0" algn="just">
              <a:buClr>
                <a:schemeClr val="dk1"/>
              </a:buClr>
              <a:buSzPts val="1800"/>
            </a:pPr>
            <a:endParaRPr lang="en-US" sz="900" dirty="0">
              <a:solidFill>
                <a:schemeClr val="dk1"/>
              </a:solidFill>
              <a:latin typeface="Times New Roman"/>
              <a:ea typeface="Times New Roman"/>
              <a:cs typeface="Times New Roman"/>
              <a:sym typeface="Times New Roman"/>
            </a:endParaRPr>
          </a:p>
          <a:p>
            <a:pPr marL="242973" indent="-242973" algn="just">
              <a:buClr>
                <a:schemeClr val="dk1"/>
              </a:buClr>
              <a:buSzPts val="1800"/>
              <a:buFont typeface="Arial"/>
              <a:buChar char="•"/>
            </a:pPr>
            <a:r>
              <a:rPr lang="en-US" sz="900" dirty="0">
                <a:solidFill>
                  <a:schemeClr val="dk1"/>
                </a:solidFill>
                <a:latin typeface="Times New Roman"/>
                <a:ea typeface="Times New Roman"/>
                <a:cs typeface="Times New Roman"/>
                <a:sym typeface="Times New Roman"/>
              </a:rPr>
              <a:t>The </a:t>
            </a:r>
            <a:r>
              <a:rPr lang="en-US" sz="900" dirty="0">
                <a:solidFill>
                  <a:schemeClr val="dk1"/>
                </a:solidFill>
                <a:latin typeface="Times New Roman"/>
                <a:ea typeface="Times New Roman"/>
                <a:cs typeface="Times New Roman"/>
                <a:sym typeface="Times New Roman"/>
              </a:rPr>
              <a:t>influx of new students and faculty members creates a surge in queries, adding complexity to the management of communication channels between authorities and the academic </a:t>
            </a:r>
            <a:r>
              <a:rPr lang="en-US" sz="900" dirty="0">
                <a:solidFill>
                  <a:schemeClr val="dk1"/>
                </a:solidFill>
                <a:latin typeface="Times New Roman"/>
                <a:ea typeface="Times New Roman"/>
                <a:cs typeface="Times New Roman"/>
                <a:sym typeface="Times New Roman"/>
              </a:rPr>
              <a:t>community.</a:t>
            </a:r>
            <a:endParaRPr sz="900" dirty="0">
              <a:solidFill>
                <a:schemeClr val="dk1"/>
              </a:solidFill>
              <a:latin typeface="Times New Roman"/>
              <a:ea typeface="Times New Roman"/>
              <a:cs typeface="Times New Roman"/>
              <a:sym typeface="Times New Roman"/>
            </a:endParaRPr>
          </a:p>
          <a:p>
            <a:pPr marL="242973" indent="-242973" algn="just">
              <a:buClr>
                <a:schemeClr val="dk1"/>
              </a:buClr>
              <a:buSzPts val="1800"/>
              <a:buFont typeface="Arial"/>
              <a:buChar char="•"/>
            </a:pPr>
            <a:r>
              <a:rPr lang="en-US" sz="900" dirty="0">
                <a:solidFill>
                  <a:schemeClr val="dk1"/>
                </a:solidFill>
                <a:latin typeface="Times New Roman"/>
                <a:ea typeface="Times New Roman"/>
                <a:cs typeface="Times New Roman"/>
              </a:rPr>
              <a:t>The </a:t>
            </a:r>
            <a:r>
              <a:rPr lang="en-US" sz="900" dirty="0">
                <a:solidFill>
                  <a:schemeClr val="dk1"/>
                </a:solidFill>
                <a:latin typeface="Times New Roman"/>
                <a:ea typeface="Times New Roman"/>
                <a:cs typeface="Times New Roman"/>
              </a:rPr>
              <a:t>chaotic nature of the college reception during admission processing, with only a few people being served at a time, also highlighted the need for a more efficient information dissemination system</a:t>
            </a:r>
            <a:r>
              <a:rPr lang="en-US" sz="900" dirty="0">
                <a:solidFill>
                  <a:schemeClr val="dk1"/>
                </a:solidFill>
                <a:latin typeface="Times New Roman"/>
                <a:ea typeface="Times New Roman"/>
                <a:cs typeface="Times New Roman"/>
              </a:rPr>
              <a:t>.</a:t>
            </a:r>
          </a:p>
          <a:p>
            <a:pPr marL="242973" indent="-242973" algn="just">
              <a:buClr>
                <a:schemeClr val="dk1"/>
              </a:buClr>
              <a:buSzPts val="1800"/>
              <a:buFont typeface="Arial"/>
              <a:buChar char="•"/>
            </a:pPr>
            <a:endParaRPr lang="en-US" sz="900" dirty="0">
              <a:solidFill>
                <a:schemeClr val="dk1"/>
              </a:solidFill>
              <a:latin typeface="Times New Roman"/>
              <a:ea typeface="Times New Roman"/>
              <a:cs typeface="Times New Roman"/>
            </a:endParaRPr>
          </a:p>
          <a:p>
            <a:pPr algn="just">
              <a:buClr>
                <a:schemeClr val="dk1"/>
              </a:buClr>
              <a:buSzPts val="1800"/>
            </a:pPr>
            <a:r>
              <a:rPr lang="en-US" sz="900" dirty="0">
                <a:solidFill>
                  <a:schemeClr val="dk1"/>
                </a:solidFill>
                <a:latin typeface="Times New Roman"/>
                <a:ea typeface="Times New Roman"/>
                <a:cs typeface="Times New Roman"/>
              </a:rPr>
              <a:t>To </a:t>
            </a:r>
            <a:r>
              <a:rPr lang="en-US" sz="900" dirty="0">
                <a:solidFill>
                  <a:schemeClr val="dk1"/>
                </a:solidFill>
                <a:latin typeface="Times New Roman"/>
                <a:ea typeface="Times New Roman"/>
                <a:cs typeface="Times New Roman"/>
              </a:rPr>
              <a:t>address these challenges, we conducted a survey with 185 responses, which revealed that 60% of students prefer using more interactive methods like </a:t>
            </a:r>
            <a:r>
              <a:rPr lang="en-US" sz="900" dirty="0" err="1">
                <a:solidFill>
                  <a:schemeClr val="dk1"/>
                </a:solidFill>
                <a:latin typeface="Times New Roman"/>
                <a:ea typeface="Times New Roman"/>
                <a:cs typeface="Times New Roman"/>
              </a:rPr>
              <a:t>chatbots</a:t>
            </a:r>
            <a:r>
              <a:rPr lang="en-US" sz="900" dirty="0">
                <a:solidFill>
                  <a:schemeClr val="dk1"/>
                </a:solidFill>
                <a:latin typeface="Times New Roman"/>
                <a:ea typeface="Times New Roman"/>
                <a:cs typeface="Times New Roman"/>
              </a:rPr>
              <a:t> for querying, while 11% prefer calls, 27% prefer mobile applications, and 2% prefer in-person interactions.</a:t>
            </a:r>
          </a:p>
          <a:p>
            <a:pPr marL="242973" indent="-242973" algn="just">
              <a:buClr>
                <a:schemeClr val="dk1"/>
              </a:buClr>
              <a:buSzPts val="1800"/>
              <a:buFont typeface="Arial"/>
              <a:buChar char="•"/>
            </a:pPr>
            <a:endParaRPr sz="900" dirty="0">
              <a:solidFill>
                <a:schemeClr val="dk1"/>
              </a:solidFill>
              <a:latin typeface="Times New Roman"/>
              <a:ea typeface="Times New Roman"/>
              <a:cs typeface="Times New Roman"/>
              <a:sym typeface="Times New Roman"/>
            </a:endParaRPr>
          </a:p>
          <a:p>
            <a:pPr marR="122476">
              <a:lnSpc>
                <a:spcPct val="111142"/>
              </a:lnSpc>
              <a:spcBef>
                <a:spcPts val="446"/>
              </a:spcBef>
            </a:pPr>
            <a:endParaRPr lang="en-US" sz="900" dirty="0">
              <a:solidFill>
                <a:srgbClr val="231F20"/>
              </a:solidFill>
              <a:latin typeface="Arial"/>
              <a:ea typeface="Arial"/>
              <a:cs typeface="Arial"/>
              <a:sym typeface="Arial"/>
            </a:endParaRPr>
          </a:p>
          <a:p>
            <a:pPr marR="122476">
              <a:lnSpc>
                <a:spcPct val="111142"/>
              </a:lnSpc>
              <a:spcBef>
                <a:spcPts val="446"/>
              </a:spcBef>
            </a:pPr>
            <a:endParaRPr lang="en-US" sz="900" dirty="0">
              <a:solidFill>
                <a:srgbClr val="231F20"/>
              </a:solidFill>
            </a:endParaRPr>
          </a:p>
          <a:p>
            <a:pPr marR="122476">
              <a:lnSpc>
                <a:spcPct val="111142"/>
              </a:lnSpc>
              <a:spcBef>
                <a:spcPts val="446"/>
              </a:spcBef>
            </a:pPr>
            <a:endParaRPr lang="en-US" sz="900" dirty="0">
              <a:solidFill>
                <a:srgbClr val="231F20"/>
              </a:solidFill>
              <a:latin typeface="Arial"/>
              <a:ea typeface="Arial"/>
              <a:cs typeface="Arial"/>
              <a:sym typeface="Arial"/>
            </a:endParaRPr>
          </a:p>
          <a:p>
            <a:pPr marR="122476">
              <a:lnSpc>
                <a:spcPct val="111142"/>
              </a:lnSpc>
              <a:spcBef>
                <a:spcPts val="446"/>
              </a:spcBef>
            </a:pPr>
            <a:endParaRPr lang="en-US" sz="900" dirty="0">
              <a:solidFill>
                <a:srgbClr val="231F20"/>
              </a:solidFill>
            </a:endParaRPr>
          </a:p>
          <a:p>
            <a:pPr marR="122476">
              <a:lnSpc>
                <a:spcPct val="111142"/>
              </a:lnSpc>
              <a:spcBef>
                <a:spcPts val="446"/>
              </a:spcBef>
            </a:pPr>
            <a:endParaRPr lang="en-US" sz="900" dirty="0">
              <a:solidFill>
                <a:srgbClr val="231F20"/>
              </a:solidFill>
              <a:latin typeface="Arial"/>
              <a:ea typeface="Arial"/>
              <a:cs typeface="Arial"/>
              <a:sym typeface="Arial"/>
            </a:endParaRPr>
          </a:p>
          <a:p>
            <a:pPr marR="122476">
              <a:lnSpc>
                <a:spcPct val="111142"/>
              </a:lnSpc>
              <a:spcBef>
                <a:spcPts val="446"/>
              </a:spcBef>
            </a:pPr>
            <a:endParaRPr lang="en-US" sz="900" dirty="0">
              <a:solidFill>
                <a:srgbClr val="231F20"/>
              </a:solidFill>
            </a:endParaRPr>
          </a:p>
          <a:p>
            <a:endParaRPr lang="en-US" sz="900" b="1" dirty="0" smtClean="0">
              <a:solidFill>
                <a:srgbClr val="0070C0"/>
              </a:solidFill>
              <a:latin typeface="Arial"/>
              <a:ea typeface="Arial"/>
              <a:cs typeface="Arial"/>
              <a:sym typeface="Arial"/>
            </a:endParaRPr>
          </a:p>
          <a:p>
            <a:r>
              <a:rPr lang="en-US" sz="900" b="1" dirty="0" smtClean="0">
                <a:solidFill>
                  <a:srgbClr val="0070C0"/>
                </a:solidFill>
                <a:latin typeface="Arial"/>
                <a:ea typeface="Arial"/>
                <a:cs typeface="Arial"/>
                <a:sym typeface="Arial"/>
              </a:rPr>
              <a:t>OBJECTIVES</a:t>
            </a:r>
            <a:endParaRPr dirty="0"/>
          </a:p>
          <a:p>
            <a:pPr algn="just">
              <a:buClr>
                <a:schemeClr val="dk1"/>
              </a:buClr>
              <a:buSzPts val="1800"/>
            </a:pPr>
            <a:r>
              <a:rPr lang="en-US" sz="900" dirty="0">
                <a:solidFill>
                  <a:schemeClr val="dk1"/>
                </a:solidFill>
                <a:latin typeface="Times New Roman"/>
                <a:ea typeface="Times New Roman"/>
                <a:cs typeface="Times New Roman"/>
              </a:rPr>
              <a:t>The thesis aims </a:t>
            </a:r>
            <a:r>
              <a:rPr lang="en-US" sz="900" dirty="0">
                <a:solidFill>
                  <a:schemeClr val="dk1"/>
                </a:solidFill>
                <a:latin typeface="Times New Roman"/>
                <a:ea typeface="Times New Roman"/>
                <a:cs typeface="Times New Roman"/>
              </a:rPr>
              <a:t>to create a knowledge-based inquiry </a:t>
            </a:r>
            <a:r>
              <a:rPr lang="en-US" sz="900" dirty="0" err="1">
                <a:solidFill>
                  <a:schemeClr val="dk1"/>
                </a:solidFill>
                <a:latin typeface="Times New Roman"/>
                <a:ea typeface="Times New Roman"/>
                <a:cs typeface="Times New Roman"/>
              </a:rPr>
              <a:t>chatbot</a:t>
            </a:r>
            <a:r>
              <a:rPr lang="en-US" sz="900" dirty="0">
                <a:solidFill>
                  <a:schemeClr val="dk1"/>
                </a:solidFill>
                <a:latin typeface="Times New Roman"/>
                <a:ea typeface="Times New Roman"/>
                <a:cs typeface="Times New Roman"/>
              </a:rPr>
              <a:t> that is suitable for production based on our research </a:t>
            </a:r>
            <a:r>
              <a:rPr lang="en-US" sz="900" dirty="0">
                <a:solidFill>
                  <a:schemeClr val="dk1"/>
                </a:solidFill>
                <a:latin typeface="Times New Roman"/>
                <a:ea typeface="Times New Roman"/>
                <a:cs typeface="Times New Roman"/>
              </a:rPr>
              <a:t>findings. </a:t>
            </a:r>
            <a:r>
              <a:rPr lang="en-US" sz="900" dirty="0">
                <a:solidFill>
                  <a:schemeClr val="dk1"/>
                </a:solidFill>
                <a:latin typeface="Times New Roman"/>
                <a:ea typeface="Times New Roman"/>
                <a:cs typeface="Times New Roman"/>
              </a:rPr>
              <a:t>Among the features that this </a:t>
            </a:r>
            <a:r>
              <a:rPr lang="en-US" sz="900" dirty="0" err="1">
                <a:solidFill>
                  <a:schemeClr val="dk1"/>
                </a:solidFill>
                <a:latin typeface="Times New Roman"/>
                <a:ea typeface="Times New Roman"/>
                <a:cs typeface="Times New Roman"/>
              </a:rPr>
              <a:t>chatbot</a:t>
            </a:r>
            <a:r>
              <a:rPr lang="en-US" sz="900" dirty="0">
                <a:solidFill>
                  <a:schemeClr val="dk1"/>
                </a:solidFill>
                <a:latin typeface="Times New Roman"/>
                <a:ea typeface="Times New Roman"/>
                <a:cs typeface="Times New Roman"/>
              </a:rPr>
              <a:t> offers would correspond to </a:t>
            </a:r>
            <a:r>
              <a:rPr lang="en-US" sz="900" dirty="0">
                <a:solidFill>
                  <a:schemeClr val="dk1"/>
                </a:solidFill>
                <a:latin typeface="Times New Roman"/>
                <a:ea typeface="Times New Roman"/>
                <a:cs typeface="Times New Roman"/>
              </a:rPr>
              <a:t>precisely and accurately responding to users questions</a:t>
            </a:r>
            <a:r>
              <a:rPr lang="en-US" sz="900" dirty="0">
                <a:solidFill>
                  <a:schemeClr val="dk1"/>
                </a:solidFill>
                <a:latin typeface="Times New Roman"/>
                <a:ea typeface="Times New Roman"/>
                <a:cs typeface="Times New Roman"/>
              </a:rPr>
              <a:t>, and this way, it would be able to meet students’ and faculty’s needs. There would be tools for administrators, including a chart dashboard and logging system that logs a student’s inquiry and the bot’s response, to analyze the performance of the bot . In addition, the bot would be secured, with users’ data being protected by two-factor authentication and the CORS mechanism</a:t>
            </a:r>
            <a:r>
              <a:rPr lang="en-US" sz="900" dirty="0">
                <a:solidFill>
                  <a:schemeClr val="dk1"/>
                </a:solidFill>
                <a:latin typeface="Times New Roman"/>
                <a:ea typeface="Times New Roman"/>
                <a:cs typeface="Times New Roman"/>
              </a:rPr>
              <a:t>.</a:t>
            </a:r>
          </a:p>
          <a:p>
            <a:pPr algn="just">
              <a:buClr>
                <a:schemeClr val="dk1"/>
              </a:buClr>
              <a:buSzPts val="1800"/>
            </a:pPr>
            <a:endParaRPr sz="900" dirty="0">
              <a:solidFill>
                <a:srgbClr val="231F20"/>
              </a:solidFill>
              <a:latin typeface="Arial"/>
              <a:ea typeface="Arial"/>
              <a:cs typeface="Arial"/>
              <a:sym typeface="Arial"/>
            </a:endParaRPr>
          </a:p>
          <a:p>
            <a:r>
              <a:rPr lang="en-US" sz="900" b="1" dirty="0">
                <a:solidFill>
                  <a:srgbClr val="0070C0"/>
                </a:solidFill>
                <a:latin typeface="Arial"/>
                <a:ea typeface="Arial"/>
                <a:cs typeface="Arial"/>
                <a:sym typeface="Arial"/>
              </a:rPr>
              <a:t>SCOPE OF THE </a:t>
            </a:r>
            <a:r>
              <a:rPr lang="en-US" sz="900" b="1" dirty="0">
                <a:solidFill>
                  <a:srgbClr val="0070C0"/>
                </a:solidFill>
                <a:latin typeface="Arial"/>
                <a:ea typeface="Arial"/>
                <a:cs typeface="Arial"/>
                <a:sym typeface="Arial"/>
              </a:rPr>
              <a:t>PROJECT</a:t>
            </a:r>
            <a:endParaRPr sz="900" b="1" dirty="0">
              <a:solidFill>
                <a:srgbClr val="0070C0"/>
              </a:solidFill>
              <a:latin typeface="Arial"/>
              <a:ea typeface="Arial"/>
              <a:cs typeface="Arial"/>
              <a:sym typeface="Arial"/>
            </a:endParaRPr>
          </a:p>
          <a:p>
            <a:pPr lvl="0" algn="just">
              <a:buClr>
                <a:schemeClr val="dk1"/>
              </a:buClr>
              <a:buSzPts val="1800"/>
            </a:pPr>
            <a:r>
              <a:rPr lang="en-US" sz="900" dirty="0">
                <a:solidFill>
                  <a:schemeClr val="dk1"/>
                </a:solidFill>
                <a:latin typeface="Times New Roman"/>
                <a:ea typeface="Times New Roman"/>
                <a:cs typeface="Times New Roman"/>
              </a:rPr>
              <a:t>The scope of this project </a:t>
            </a:r>
            <a:r>
              <a:rPr lang="en-US" sz="900" dirty="0">
                <a:solidFill>
                  <a:schemeClr val="dk1"/>
                </a:solidFill>
                <a:latin typeface="Times New Roman"/>
                <a:ea typeface="Times New Roman"/>
                <a:cs typeface="Times New Roman"/>
              </a:rPr>
              <a:t>is </a:t>
            </a:r>
            <a:r>
              <a:rPr lang="en-US" sz="900" dirty="0">
                <a:solidFill>
                  <a:schemeClr val="dk1"/>
                </a:solidFill>
                <a:latin typeface="Times New Roman"/>
                <a:ea typeface="Times New Roman"/>
                <a:cs typeface="Times New Roman"/>
              </a:rPr>
              <a:t>utilization of natural language processing methods, specifically pattern matching and information retrieval. Our goal is not only to provide assistance to students </a:t>
            </a:r>
            <a:r>
              <a:rPr lang="en-US" sz="900" dirty="0">
                <a:solidFill>
                  <a:schemeClr val="dk1"/>
                </a:solidFill>
                <a:latin typeface="Times New Roman"/>
                <a:ea typeface="Times New Roman"/>
                <a:cs typeface="Times New Roman"/>
              </a:rPr>
              <a:t>and faculty </a:t>
            </a:r>
            <a:r>
              <a:rPr lang="en-US" sz="900" dirty="0">
                <a:solidFill>
                  <a:schemeClr val="dk1"/>
                </a:solidFill>
                <a:latin typeface="Times New Roman"/>
                <a:ea typeface="Times New Roman"/>
                <a:cs typeface="Times New Roman"/>
              </a:rPr>
              <a:t>seeking information about the institute but also to enable administrators to analyze </a:t>
            </a:r>
            <a:r>
              <a:rPr lang="en-US" sz="900" dirty="0">
                <a:solidFill>
                  <a:schemeClr val="dk1"/>
                </a:solidFill>
                <a:latin typeface="Times New Roman"/>
                <a:ea typeface="Times New Roman"/>
                <a:cs typeface="Times New Roman"/>
              </a:rPr>
              <a:t>and comprehend </a:t>
            </a:r>
            <a:r>
              <a:rPr lang="en-US" sz="900" dirty="0">
                <a:solidFill>
                  <a:schemeClr val="dk1"/>
                </a:solidFill>
                <a:latin typeface="Times New Roman"/>
                <a:ea typeface="Times New Roman"/>
                <a:cs typeface="Times New Roman"/>
              </a:rPr>
              <a:t>student behavior effectively.</a:t>
            </a:r>
          </a:p>
          <a:p>
            <a:pPr lvl="0" algn="just">
              <a:buClr>
                <a:schemeClr val="dk1"/>
              </a:buClr>
              <a:buSzPts val="1800"/>
            </a:pPr>
            <a:endParaRPr lang="en-US" sz="900" dirty="0">
              <a:solidFill>
                <a:schemeClr val="dk1"/>
              </a:solidFill>
              <a:latin typeface="Times New Roman"/>
              <a:ea typeface="Times New Roman"/>
              <a:cs typeface="Times New Roman"/>
            </a:endParaRPr>
          </a:p>
          <a:p>
            <a:pPr lvl="0" algn="just">
              <a:buClr>
                <a:schemeClr val="dk1"/>
              </a:buClr>
              <a:buSzPts val="1800"/>
            </a:pPr>
            <a:endParaRPr lang="en-US" sz="900" dirty="0">
              <a:solidFill>
                <a:schemeClr val="dk1"/>
              </a:solidFill>
              <a:latin typeface="Times New Roman"/>
              <a:ea typeface="Times New Roman"/>
              <a:cs typeface="Times New Roman"/>
            </a:endParaRPr>
          </a:p>
          <a:p>
            <a:pPr lvl="0" algn="just">
              <a:buClr>
                <a:schemeClr val="dk1"/>
              </a:buClr>
              <a:buSzPts val="1800"/>
            </a:pPr>
            <a:endParaRPr lang="en-US" sz="900" dirty="0">
              <a:solidFill>
                <a:schemeClr val="dk1"/>
              </a:solidFill>
              <a:latin typeface="Times New Roman"/>
              <a:ea typeface="Times New Roman"/>
              <a:cs typeface="Times New Roman"/>
            </a:endParaRPr>
          </a:p>
          <a:p>
            <a:pPr lvl="0" algn="just">
              <a:buClr>
                <a:schemeClr val="dk1"/>
              </a:buClr>
              <a:buSzPts val="1800"/>
            </a:pPr>
            <a:endParaRPr lang="en-US" sz="900" dirty="0">
              <a:solidFill>
                <a:schemeClr val="dk1"/>
              </a:solidFill>
              <a:latin typeface="Times New Roman"/>
              <a:ea typeface="Times New Roman"/>
              <a:cs typeface="Times New Roman"/>
            </a:endParaRPr>
          </a:p>
          <a:p>
            <a:pPr lvl="0" algn="just">
              <a:buClr>
                <a:schemeClr val="dk1"/>
              </a:buClr>
              <a:buSzPts val="1800"/>
            </a:pPr>
            <a:endParaRPr lang="en-US" sz="900" dirty="0">
              <a:solidFill>
                <a:schemeClr val="dk1"/>
              </a:solidFill>
              <a:latin typeface="Times New Roman"/>
              <a:ea typeface="Times New Roman"/>
              <a:cs typeface="Times New Roman"/>
            </a:endParaRPr>
          </a:p>
          <a:p>
            <a:pPr lvl="0" algn="just">
              <a:buClr>
                <a:schemeClr val="dk1"/>
              </a:buClr>
              <a:buSzPts val="1800"/>
            </a:pPr>
            <a:endParaRPr lang="en-US" sz="900" dirty="0">
              <a:solidFill>
                <a:schemeClr val="dk1"/>
              </a:solidFill>
              <a:latin typeface="Times New Roman"/>
              <a:ea typeface="Times New Roman"/>
              <a:cs typeface="Times New Roman"/>
            </a:endParaRPr>
          </a:p>
          <a:p>
            <a:endParaRPr sz="900" b="1" dirty="0">
              <a:solidFill>
                <a:srgbClr val="0070C0"/>
              </a:solidFill>
              <a:latin typeface="Arial"/>
              <a:ea typeface="Arial"/>
              <a:cs typeface="Arial"/>
              <a:sym typeface="Arial"/>
            </a:endParaRPr>
          </a:p>
        </p:txBody>
      </p:sp>
      <p:sp>
        <p:nvSpPr>
          <p:cNvPr id="92" name="Google Shape;92;p1"/>
          <p:cNvSpPr txBox="1"/>
          <p:nvPr/>
        </p:nvSpPr>
        <p:spPr>
          <a:xfrm>
            <a:off x="4126628" y="832941"/>
            <a:ext cx="3917143" cy="6354554"/>
          </a:xfrm>
          <a:prstGeom prst="rect">
            <a:avLst/>
          </a:prstGeom>
          <a:noFill/>
          <a:ln w="9525" cap="flat" cmpd="sng">
            <a:solidFill>
              <a:srgbClr val="92AAEA"/>
            </a:solidFill>
            <a:prstDash val="solid"/>
            <a:miter lim="800000"/>
            <a:headEnd type="none" w="sm" len="sm"/>
            <a:tailEnd type="none" w="sm" len="sm"/>
          </a:ln>
        </p:spPr>
        <p:txBody>
          <a:bodyPr spcFirstLastPara="1" wrap="square" lIns="77739" tIns="38859" rIns="77739" bIns="38859" anchor="t" anchorCtr="0">
            <a:spAutoFit/>
          </a:bodyPr>
          <a:lstStyle/>
          <a:p>
            <a:pPr marR="29910" algn="just"/>
            <a:r>
              <a:rPr lang="en-US" sz="1000" b="1" dirty="0">
                <a:solidFill>
                  <a:srgbClr val="0070C0"/>
                </a:solidFill>
                <a:latin typeface="Arial"/>
                <a:ea typeface="Arial"/>
                <a:cs typeface="Arial"/>
                <a:sym typeface="Arial"/>
              </a:rPr>
              <a:t>METHODOLOGY</a:t>
            </a:r>
            <a:endParaRPr dirty="0"/>
          </a:p>
          <a:p>
            <a:r>
              <a:rPr lang="en-US" sz="900" dirty="0">
                <a:solidFill>
                  <a:schemeClr val="dk1"/>
                </a:solidFill>
                <a:latin typeface="Times New Roman"/>
                <a:ea typeface="Times New Roman"/>
                <a:cs typeface="Times New Roman"/>
              </a:rPr>
              <a:t>Algorithms Implemented: Bidirectional Long Short-Term Memory</a:t>
            </a:r>
          </a:p>
          <a:p>
            <a:r>
              <a:rPr lang="en-US" sz="900" dirty="0">
                <a:solidFill>
                  <a:schemeClr val="dk1"/>
                </a:solidFill>
                <a:latin typeface="Times New Roman"/>
                <a:ea typeface="Times New Roman"/>
                <a:cs typeface="Times New Roman"/>
              </a:rPr>
              <a:t>The following outlines the algorithm for answer processing:</a:t>
            </a:r>
          </a:p>
          <a:p>
            <a:pPr algn="just"/>
            <a:r>
              <a:rPr lang="en-US" sz="900" b="1" dirty="0">
                <a:solidFill>
                  <a:schemeClr val="dk1"/>
                </a:solidFill>
                <a:latin typeface="Times New Roman"/>
                <a:ea typeface="Times New Roman"/>
                <a:cs typeface="Times New Roman"/>
              </a:rPr>
              <a:t>Step 1: Mapping Words </a:t>
            </a:r>
            <a:r>
              <a:rPr lang="en-US" sz="900" dirty="0">
                <a:solidFill>
                  <a:schemeClr val="dk1"/>
                </a:solidFill>
                <a:latin typeface="Times New Roman"/>
                <a:ea typeface="Times New Roman"/>
                <a:cs typeface="Times New Roman"/>
              </a:rPr>
              <a:t>Tokenization involves breaking down a sequence of text into individual words or </a:t>
            </a:r>
            <a:r>
              <a:rPr lang="en-US" sz="900" dirty="0" err="1">
                <a:solidFill>
                  <a:schemeClr val="dk1"/>
                </a:solidFill>
                <a:latin typeface="Times New Roman"/>
                <a:ea typeface="Times New Roman"/>
                <a:cs typeface="Times New Roman"/>
              </a:rPr>
              <a:t>tokens.Words</a:t>
            </a:r>
            <a:r>
              <a:rPr lang="en-US" sz="900" dirty="0">
                <a:solidFill>
                  <a:schemeClr val="dk1"/>
                </a:solidFill>
                <a:latin typeface="Times New Roman"/>
                <a:ea typeface="Times New Roman"/>
                <a:cs typeface="Times New Roman"/>
              </a:rPr>
              <a:t> are mapped to discrete units to facilitate further analysis and processing. Tokenization helps in preparing the input data for the subsequent steps in the natural language processing pipeline.</a:t>
            </a:r>
          </a:p>
          <a:p>
            <a:pPr algn="just"/>
            <a:r>
              <a:rPr lang="en-US" sz="900" b="1" dirty="0">
                <a:solidFill>
                  <a:schemeClr val="dk1"/>
                </a:solidFill>
                <a:latin typeface="Times New Roman"/>
                <a:ea typeface="Times New Roman"/>
                <a:cs typeface="Times New Roman"/>
              </a:rPr>
              <a:t>Step 2: Intent Classification </a:t>
            </a:r>
            <a:r>
              <a:rPr lang="en-US" sz="900" dirty="0">
                <a:solidFill>
                  <a:schemeClr val="dk1"/>
                </a:solidFill>
                <a:latin typeface="Times New Roman"/>
                <a:ea typeface="Times New Roman"/>
                <a:cs typeface="Times New Roman"/>
              </a:rPr>
              <a:t>In the process of building an intent classification system, the training of the </a:t>
            </a:r>
            <a:r>
              <a:rPr lang="en-US" sz="900" dirty="0" err="1">
                <a:solidFill>
                  <a:schemeClr val="dk1"/>
                </a:solidFill>
                <a:latin typeface="Times New Roman"/>
                <a:ea typeface="Times New Roman"/>
                <a:cs typeface="Times New Roman"/>
              </a:rPr>
              <a:t>PyTorch</a:t>
            </a:r>
            <a:r>
              <a:rPr lang="en-US" sz="900" dirty="0">
                <a:solidFill>
                  <a:schemeClr val="dk1"/>
                </a:solidFill>
                <a:latin typeface="Times New Roman"/>
                <a:ea typeface="Times New Roman"/>
                <a:cs typeface="Times New Roman"/>
              </a:rPr>
              <a:t> model involves several key stages. </a:t>
            </a:r>
            <a:r>
              <a:rPr lang="en-US" sz="900" dirty="0" err="1">
                <a:solidFill>
                  <a:schemeClr val="dk1"/>
                </a:solidFill>
                <a:latin typeface="Times New Roman"/>
                <a:ea typeface="Times New Roman"/>
                <a:cs typeface="Times New Roman"/>
              </a:rPr>
              <a:t>Pytorch</a:t>
            </a:r>
            <a:r>
              <a:rPr lang="en-US" sz="900" dirty="0">
                <a:solidFill>
                  <a:schemeClr val="dk1"/>
                </a:solidFill>
                <a:latin typeface="Times New Roman"/>
                <a:ea typeface="Times New Roman"/>
                <a:cs typeface="Times New Roman"/>
              </a:rPr>
              <a:t> &amp; </a:t>
            </a:r>
            <a:r>
              <a:rPr lang="en-US" sz="900" dirty="0" err="1">
                <a:solidFill>
                  <a:schemeClr val="dk1"/>
                </a:solidFill>
                <a:latin typeface="Times New Roman"/>
                <a:ea typeface="Times New Roman"/>
                <a:cs typeface="Times New Roman"/>
              </a:rPr>
              <a:t>Tenserflow</a:t>
            </a:r>
            <a:r>
              <a:rPr lang="en-US" sz="900" dirty="0">
                <a:solidFill>
                  <a:schemeClr val="dk1"/>
                </a:solidFill>
                <a:latin typeface="Times New Roman"/>
                <a:ea typeface="Times New Roman"/>
                <a:cs typeface="Times New Roman"/>
              </a:rPr>
              <a:t> model uses a supervised learning is employed to train the model on the dataset, with the model adjusting its internal parameters to effectively map input queries to their intended classifications. The training process involves the definition of a loss function to quantify the model's performance, coupled with optimization algorithms like stochastic gradient descent to iteratively refine the model's parameters. </a:t>
            </a:r>
          </a:p>
          <a:p>
            <a:pPr algn="just"/>
            <a:r>
              <a:rPr lang="en-US" sz="900" b="1" dirty="0">
                <a:solidFill>
                  <a:schemeClr val="dk1"/>
                </a:solidFill>
                <a:latin typeface="Times New Roman"/>
                <a:ea typeface="Times New Roman"/>
                <a:cs typeface="Times New Roman"/>
              </a:rPr>
              <a:t>Step 3: Random Answer </a:t>
            </a:r>
            <a:r>
              <a:rPr lang="en-US" sz="900" dirty="0">
                <a:solidFill>
                  <a:schemeClr val="dk1"/>
                </a:solidFill>
                <a:latin typeface="Times New Roman"/>
                <a:ea typeface="Times New Roman"/>
                <a:cs typeface="Times New Roman"/>
              </a:rPr>
              <a:t>It </a:t>
            </a:r>
            <a:r>
              <a:rPr lang="en-US" sz="900" dirty="0">
                <a:solidFill>
                  <a:schemeClr val="dk1"/>
                </a:solidFill>
                <a:latin typeface="Times New Roman"/>
                <a:ea typeface="Times New Roman"/>
                <a:cs typeface="Times New Roman"/>
              </a:rPr>
              <a:t>is used by the </a:t>
            </a:r>
            <a:r>
              <a:rPr lang="en-US" sz="900" dirty="0" err="1">
                <a:solidFill>
                  <a:schemeClr val="dk1"/>
                </a:solidFill>
                <a:latin typeface="Times New Roman"/>
                <a:ea typeface="Times New Roman"/>
                <a:cs typeface="Times New Roman"/>
              </a:rPr>
              <a:t>Chatbot</a:t>
            </a:r>
            <a:r>
              <a:rPr lang="en-US" sz="900" dirty="0">
                <a:solidFill>
                  <a:schemeClr val="dk1"/>
                </a:solidFill>
                <a:latin typeface="Times New Roman"/>
                <a:ea typeface="Times New Roman"/>
                <a:cs typeface="Times New Roman"/>
              </a:rPr>
              <a:t> to understand the intents of the user and reply with a particular action to the user. The Domain has all the information that is needed by the </a:t>
            </a:r>
            <a:r>
              <a:rPr lang="en-US" sz="900" dirty="0" err="1">
                <a:solidFill>
                  <a:schemeClr val="dk1"/>
                </a:solidFill>
                <a:latin typeface="Times New Roman"/>
                <a:ea typeface="Times New Roman"/>
                <a:cs typeface="Times New Roman"/>
              </a:rPr>
              <a:t>chatbot</a:t>
            </a:r>
            <a:r>
              <a:rPr lang="en-US" sz="900" dirty="0">
                <a:solidFill>
                  <a:schemeClr val="dk1"/>
                </a:solidFill>
                <a:latin typeface="Times New Roman"/>
                <a:ea typeface="Times New Roman"/>
                <a:cs typeface="Times New Roman"/>
              </a:rPr>
              <a:t> to understand what the user wants to convey and provide an appropriate answer to the query raised by the user</a:t>
            </a:r>
          </a:p>
          <a:p>
            <a:pPr algn="just"/>
            <a:r>
              <a:rPr lang="en-US" sz="900" b="1" dirty="0">
                <a:solidFill>
                  <a:schemeClr val="dk1"/>
                </a:solidFill>
                <a:latin typeface="Times New Roman"/>
                <a:ea typeface="Times New Roman"/>
                <a:cs typeface="Times New Roman"/>
              </a:rPr>
              <a:t>Step 4: </a:t>
            </a:r>
            <a:r>
              <a:rPr lang="en-US" sz="900" b="1" dirty="0" err="1">
                <a:solidFill>
                  <a:schemeClr val="dk1"/>
                </a:solidFill>
                <a:latin typeface="Times New Roman"/>
                <a:ea typeface="Times New Roman"/>
                <a:cs typeface="Times New Roman"/>
              </a:rPr>
              <a:t>Loggin</a:t>
            </a:r>
            <a:r>
              <a:rPr lang="en-US" sz="900" b="1" dirty="0">
                <a:solidFill>
                  <a:schemeClr val="dk1"/>
                </a:solidFill>
                <a:latin typeface="Times New Roman"/>
                <a:ea typeface="Times New Roman"/>
                <a:cs typeface="Times New Roman"/>
              </a:rPr>
              <a:t> to DB </a:t>
            </a:r>
            <a:r>
              <a:rPr lang="en-US" sz="900" dirty="0">
                <a:solidFill>
                  <a:schemeClr val="dk1"/>
                </a:solidFill>
                <a:latin typeface="Times New Roman"/>
                <a:ea typeface="Times New Roman"/>
                <a:cs typeface="Times New Roman"/>
              </a:rPr>
              <a:t>Record and store user interactions, including queries, intents, and relevant information in a database (DB).Maintain a user record in the database for future reference and analysis.</a:t>
            </a:r>
          </a:p>
          <a:p>
            <a:pPr algn="just">
              <a:spcBef>
                <a:spcPts val="1020"/>
              </a:spcBef>
            </a:pPr>
            <a:r>
              <a:rPr lang="en-US" sz="900" b="1" dirty="0">
                <a:solidFill>
                  <a:srgbClr val="0070C0"/>
                </a:solidFill>
                <a:latin typeface="Arial"/>
                <a:ea typeface="Arial"/>
                <a:cs typeface="Arial"/>
                <a:sym typeface="Arial"/>
              </a:rPr>
              <a:t>ARCHITECTURE</a:t>
            </a:r>
            <a:endParaRPr sz="900" b="1" dirty="0">
              <a:solidFill>
                <a:srgbClr val="0070C0"/>
              </a:solidFill>
              <a:latin typeface="Arial"/>
              <a:ea typeface="Arial"/>
              <a:cs typeface="Arial"/>
              <a:sym typeface="Arial"/>
            </a:endParaRPr>
          </a:p>
          <a:p>
            <a:pPr algn="just">
              <a:spcBef>
                <a:spcPts val="1020"/>
              </a:spcBef>
            </a:pPr>
            <a:endParaRPr sz="900" b="1" dirty="0">
              <a:solidFill>
                <a:srgbClr val="0070C0"/>
              </a:solidFill>
            </a:endParaRPr>
          </a:p>
          <a:p>
            <a:pPr algn="just">
              <a:spcBef>
                <a:spcPts val="1020"/>
              </a:spcBef>
            </a:pPr>
            <a:endParaRPr sz="900" b="1" dirty="0">
              <a:solidFill>
                <a:srgbClr val="0070C0"/>
              </a:solidFill>
            </a:endParaRPr>
          </a:p>
          <a:p>
            <a:pPr algn="just">
              <a:spcBef>
                <a:spcPts val="1020"/>
              </a:spcBef>
            </a:pPr>
            <a:r>
              <a:rPr lang="en-US" sz="900" b="1" dirty="0">
                <a:solidFill>
                  <a:srgbClr val="0070C0"/>
                </a:solidFill>
                <a:latin typeface="Arial"/>
                <a:ea typeface="Arial"/>
                <a:cs typeface="Arial"/>
                <a:sym typeface="Arial"/>
              </a:rPr>
              <a:t> </a:t>
            </a:r>
            <a:endParaRPr dirty="0"/>
          </a:p>
          <a:p>
            <a:pPr algn="just"/>
            <a:endParaRPr sz="900" b="1" dirty="0">
              <a:solidFill>
                <a:srgbClr val="0070C0"/>
              </a:solidFill>
              <a:latin typeface="Arial"/>
              <a:ea typeface="Arial"/>
              <a:cs typeface="Arial"/>
              <a:sym typeface="Arial"/>
            </a:endParaRPr>
          </a:p>
          <a:p>
            <a:pPr algn="just"/>
            <a:endParaRPr sz="900" b="1" dirty="0">
              <a:solidFill>
                <a:srgbClr val="0070C0"/>
              </a:solidFill>
              <a:latin typeface="Arial"/>
              <a:ea typeface="Arial"/>
              <a:cs typeface="Arial"/>
              <a:sym typeface="Arial"/>
            </a:endParaRPr>
          </a:p>
          <a:p>
            <a:pPr algn="just"/>
            <a:endParaRPr sz="900" dirty="0">
              <a:solidFill>
                <a:srgbClr val="231F20"/>
              </a:solidFill>
              <a:latin typeface="Arial"/>
              <a:ea typeface="Arial"/>
              <a:cs typeface="Arial"/>
              <a:sym typeface="Arial"/>
            </a:endParaRPr>
          </a:p>
          <a:p>
            <a:pPr algn="just"/>
            <a:endParaRPr sz="900" dirty="0">
              <a:solidFill>
                <a:srgbClr val="231F20"/>
              </a:solidFill>
              <a:latin typeface="Arial"/>
              <a:ea typeface="Arial"/>
              <a:cs typeface="Arial"/>
              <a:sym typeface="Arial"/>
            </a:endParaRPr>
          </a:p>
          <a:p>
            <a:pPr algn="just"/>
            <a:endParaRPr sz="900" dirty="0">
              <a:solidFill>
                <a:srgbClr val="231F20"/>
              </a:solidFill>
              <a:latin typeface="Arial"/>
              <a:ea typeface="Arial"/>
              <a:cs typeface="Arial"/>
              <a:sym typeface="Arial"/>
            </a:endParaRPr>
          </a:p>
          <a:p>
            <a:pPr algn="just"/>
            <a:endParaRPr sz="900" dirty="0">
              <a:solidFill>
                <a:srgbClr val="231F20"/>
              </a:solidFill>
              <a:latin typeface="Arial"/>
              <a:ea typeface="Arial"/>
              <a:cs typeface="Arial"/>
              <a:sym typeface="Arial"/>
            </a:endParaRPr>
          </a:p>
          <a:p>
            <a:pPr lvl="0" algn="just">
              <a:buClr>
                <a:schemeClr val="dk1"/>
              </a:buClr>
              <a:buSzPts val="1800"/>
            </a:pPr>
            <a:r>
              <a:rPr lang="en-US" sz="900" dirty="0" smtClean="0">
                <a:solidFill>
                  <a:schemeClr val="dk1"/>
                </a:solidFill>
                <a:latin typeface="Times New Roman"/>
                <a:ea typeface="Times New Roman"/>
                <a:cs typeface="Times New Roman"/>
              </a:rPr>
              <a:t>We </a:t>
            </a:r>
            <a:r>
              <a:rPr lang="en-US" sz="900" dirty="0">
                <a:solidFill>
                  <a:schemeClr val="dk1"/>
                </a:solidFill>
                <a:latin typeface="Times New Roman"/>
                <a:ea typeface="Times New Roman"/>
                <a:cs typeface="Times New Roman"/>
              </a:rPr>
              <a:t>begin by augmenting and pre-processing Q/A data to remove stop words. </a:t>
            </a:r>
            <a:r>
              <a:rPr lang="en-US" sz="900" dirty="0">
                <a:solidFill>
                  <a:schemeClr val="dk1"/>
                </a:solidFill>
                <a:latin typeface="Times New Roman"/>
                <a:ea typeface="Times New Roman"/>
                <a:cs typeface="Times New Roman"/>
              </a:rPr>
              <a:t>Both </a:t>
            </a:r>
            <a:r>
              <a:rPr lang="en-US" sz="900" dirty="0" err="1">
                <a:solidFill>
                  <a:schemeClr val="dk1"/>
                </a:solidFill>
                <a:latin typeface="Times New Roman"/>
                <a:ea typeface="Times New Roman"/>
                <a:cs typeface="Times New Roman"/>
              </a:rPr>
              <a:t>PyTorch</a:t>
            </a:r>
            <a:r>
              <a:rPr lang="en-US" sz="900" dirty="0">
                <a:solidFill>
                  <a:schemeClr val="dk1"/>
                </a:solidFill>
                <a:latin typeface="Times New Roman"/>
                <a:ea typeface="Times New Roman"/>
                <a:cs typeface="Times New Roman"/>
              </a:rPr>
              <a:t> and </a:t>
            </a:r>
            <a:r>
              <a:rPr lang="en-US" sz="900" dirty="0" err="1">
                <a:solidFill>
                  <a:schemeClr val="dk1"/>
                </a:solidFill>
                <a:latin typeface="Times New Roman"/>
                <a:ea typeface="Times New Roman"/>
                <a:cs typeface="Times New Roman"/>
              </a:rPr>
              <a:t>TensorFlow</a:t>
            </a:r>
            <a:r>
              <a:rPr lang="en-US" sz="900" dirty="0">
                <a:solidFill>
                  <a:schemeClr val="dk1"/>
                </a:solidFill>
                <a:latin typeface="Times New Roman"/>
                <a:ea typeface="Times New Roman"/>
                <a:cs typeface="Times New Roman"/>
              </a:rPr>
              <a:t> models will be utilized for training. The </a:t>
            </a:r>
            <a:r>
              <a:rPr lang="en-US" sz="900" dirty="0" err="1">
                <a:solidFill>
                  <a:schemeClr val="dk1"/>
                </a:solidFill>
                <a:latin typeface="Times New Roman"/>
                <a:ea typeface="Times New Roman"/>
                <a:cs typeface="Times New Roman"/>
              </a:rPr>
              <a:t>PyTorch</a:t>
            </a:r>
            <a:r>
              <a:rPr lang="en-US" sz="900" dirty="0">
                <a:solidFill>
                  <a:schemeClr val="dk1"/>
                </a:solidFill>
                <a:latin typeface="Times New Roman"/>
                <a:ea typeface="Times New Roman"/>
                <a:cs typeface="Times New Roman"/>
              </a:rPr>
              <a:t> model includes LSTM and Embedding layers with Dropout, Linear, and Sigmoid layers. The </a:t>
            </a:r>
            <a:r>
              <a:rPr lang="en-US" sz="900" dirty="0" err="1">
                <a:solidFill>
                  <a:schemeClr val="dk1"/>
                </a:solidFill>
                <a:latin typeface="Times New Roman"/>
                <a:ea typeface="Times New Roman"/>
                <a:cs typeface="Times New Roman"/>
              </a:rPr>
              <a:t>TensorFlow</a:t>
            </a:r>
            <a:r>
              <a:rPr lang="en-US" sz="900" dirty="0">
                <a:solidFill>
                  <a:schemeClr val="dk1"/>
                </a:solidFill>
                <a:latin typeface="Times New Roman"/>
                <a:ea typeface="Times New Roman"/>
                <a:cs typeface="Times New Roman"/>
              </a:rPr>
              <a:t> model features Dense, bidirectional, embedded, dropout, and dense layers. These models will be tested for handling user requests, and responses will be analyzed using confidence score, response time, and various metrics</a:t>
            </a:r>
          </a:p>
          <a:p>
            <a:pPr algn="just">
              <a:lnSpc>
                <a:spcPct val="150000"/>
              </a:lnSpc>
            </a:pPr>
            <a:endParaRPr sz="900" b="1" dirty="0">
              <a:solidFill>
                <a:srgbClr val="0070C0"/>
              </a:solidFill>
              <a:latin typeface="Arial"/>
              <a:ea typeface="Arial"/>
              <a:cs typeface="Arial"/>
              <a:sym typeface="Arial"/>
            </a:endParaRPr>
          </a:p>
        </p:txBody>
      </p:sp>
      <p:graphicFrame>
        <p:nvGraphicFramePr>
          <p:cNvPr id="94" name="Google Shape;94;p1"/>
          <p:cNvGraphicFramePr/>
          <p:nvPr>
            <p:extLst>
              <p:ext uri="{D42A27DB-BD31-4B8C-83A1-F6EECF244321}">
                <p14:modId xmlns:p14="http://schemas.microsoft.com/office/powerpoint/2010/main" val="2305885333"/>
              </p:ext>
            </p:extLst>
          </p:nvPr>
        </p:nvGraphicFramePr>
        <p:xfrm>
          <a:off x="8781140" y="3184071"/>
          <a:ext cx="2588382" cy="748420"/>
        </p:xfrm>
        <a:graphic>
          <a:graphicData uri="http://schemas.openxmlformats.org/drawingml/2006/table">
            <a:tbl>
              <a:tblPr firstRow="1" bandRow="1">
                <a:noFill/>
              </a:tblPr>
              <a:tblGrid>
                <a:gridCol w="862794">
                  <a:extLst>
                    <a:ext uri="{9D8B030D-6E8A-4147-A177-3AD203B41FA5}">
                      <a16:colId xmlns="" xmlns:a16="http://schemas.microsoft.com/office/drawing/2014/main" val="20000"/>
                    </a:ext>
                  </a:extLst>
                </a:gridCol>
                <a:gridCol w="862794">
                  <a:extLst>
                    <a:ext uri="{9D8B030D-6E8A-4147-A177-3AD203B41FA5}">
                      <a16:colId xmlns="" xmlns:a16="http://schemas.microsoft.com/office/drawing/2014/main" val="20001"/>
                    </a:ext>
                  </a:extLst>
                </a:gridCol>
                <a:gridCol w="862794"/>
              </a:tblGrid>
              <a:tr h="187105">
                <a:tc>
                  <a:txBody>
                    <a:bodyPr/>
                    <a:lstStyle/>
                    <a:p>
                      <a:pPr marL="0" marR="0" lvl="0" indent="0" algn="l" rtl="0">
                        <a:spcBef>
                          <a:spcPts val="0"/>
                        </a:spcBef>
                        <a:spcAft>
                          <a:spcPts val="0"/>
                        </a:spcAft>
                        <a:buNone/>
                      </a:pPr>
                      <a:r>
                        <a:rPr lang="en-US" sz="700" u="none" strike="noStrike" cap="none" dirty="0" smtClean="0"/>
                        <a:t>Metrics</a:t>
                      </a:r>
                      <a:endParaRPr sz="700" dirty="0"/>
                    </a:p>
                  </a:txBody>
                  <a:tcPr marL="87095" marR="87095" marT="32661" marB="32661"/>
                </a:tc>
                <a:tc>
                  <a:txBody>
                    <a:bodyPr/>
                    <a:lstStyle/>
                    <a:p>
                      <a:pPr marL="0" marR="0" lvl="0" indent="0" algn="l" rtl="0">
                        <a:spcBef>
                          <a:spcPts val="0"/>
                        </a:spcBef>
                        <a:spcAft>
                          <a:spcPts val="0"/>
                        </a:spcAft>
                        <a:buNone/>
                      </a:pPr>
                      <a:r>
                        <a:rPr lang="en-US" sz="700" dirty="0" err="1" smtClean="0"/>
                        <a:t>TensorFlow</a:t>
                      </a:r>
                      <a:endParaRPr sz="700" dirty="0"/>
                    </a:p>
                  </a:txBody>
                  <a:tcPr marL="87095" marR="87095" marT="32661" marB="32661"/>
                </a:tc>
                <a:tc>
                  <a:txBody>
                    <a:bodyPr/>
                    <a:lstStyle/>
                    <a:p>
                      <a:pPr marL="0" marR="0" lvl="0" indent="0" algn="l" rtl="0">
                        <a:spcBef>
                          <a:spcPts val="0"/>
                        </a:spcBef>
                        <a:spcAft>
                          <a:spcPts val="0"/>
                        </a:spcAft>
                        <a:buNone/>
                      </a:pPr>
                      <a:r>
                        <a:rPr lang="en-US" sz="700" dirty="0" err="1" smtClean="0"/>
                        <a:t>PyTorch</a:t>
                      </a:r>
                      <a:endParaRPr sz="700" dirty="0"/>
                    </a:p>
                  </a:txBody>
                  <a:tcPr marL="87095" marR="87095" marT="32661" marB="32661"/>
                </a:tc>
                <a:extLst>
                  <a:ext uri="{0D108BD9-81ED-4DB2-BD59-A6C34878D82A}">
                    <a16:rowId xmlns="" xmlns:a16="http://schemas.microsoft.com/office/drawing/2014/main" val="10000"/>
                  </a:ext>
                </a:extLst>
              </a:tr>
              <a:tr h="187105">
                <a:tc>
                  <a:txBody>
                    <a:bodyPr/>
                    <a:lstStyle/>
                    <a:p>
                      <a:pPr marL="0" marR="0" lvl="0" indent="0" algn="l" rtl="0">
                        <a:spcBef>
                          <a:spcPts val="0"/>
                        </a:spcBef>
                        <a:spcAft>
                          <a:spcPts val="0"/>
                        </a:spcAft>
                        <a:buNone/>
                      </a:pPr>
                      <a:r>
                        <a:rPr lang="en-US" sz="700" b="1" i="0" dirty="0" smtClean="0">
                          <a:solidFill>
                            <a:schemeClr val="dk1"/>
                          </a:solidFill>
                          <a:latin typeface="Times New Roman"/>
                          <a:ea typeface="Times New Roman"/>
                          <a:cs typeface="Times New Roman"/>
                          <a:sym typeface="Times New Roman"/>
                        </a:rPr>
                        <a:t>Precision</a:t>
                      </a:r>
                      <a:endParaRPr sz="700" b="1" dirty="0"/>
                    </a:p>
                  </a:txBody>
                  <a:tcPr marL="87095" marR="87095" marT="32661" marB="32661"/>
                </a:tc>
                <a:tc>
                  <a:txBody>
                    <a:bodyPr/>
                    <a:lstStyle/>
                    <a:p>
                      <a:pPr marL="0" marR="0" lvl="0" indent="0" algn="l" rtl="0">
                        <a:spcBef>
                          <a:spcPts val="0"/>
                        </a:spcBef>
                        <a:spcAft>
                          <a:spcPts val="0"/>
                        </a:spcAft>
                        <a:buNone/>
                      </a:pPr>
                      <a:r>
                        <a:rPr lang="en-US" sz="700" dirty="0" smtClean="0"/>
                        <a:t>0.94</a:t>
                      </a:r>
                      <a:endParaRPr sz="700" dirty="0"/>
                    </a:p>
                  </a:txBody>
                  <a:tcPr marL="87095" marR="87095" marT="32661" marB="32661"/>
                </a:tc>
                <a:tc>
                  <a:txBody>
                    <a:bodyPr/>
                    <a:lstStyle/>
                    <a:p>
                      <a:pPr marL="0" marR="0" lvl="0" indent="0" algn="l" rtl="0">
                        <a:spcBef>
                          <a:spcPts val="0"/>
                        </a:spcBef>
                        <a:spcAft>
                          <a:spcPts val="0"/>
                        </a:spcAft>
                        <a:buNone/>
                      </a:pPr>
                      <a:r>
                        <a:rPr lang="en-US" sz="700" dirty="0" smtClean="0"/>
                        <a:t>0.8889</a:t>
                      </a:r>
                      <a:endParaRPr sz="700" dirty="0"/>
                    </a:p>
                  </a:txBody>
                  <a:tcPr marL="87095" marR="87095" marT="32661" marB="32661"/>
                </a:tc>
                <a:extLst>
                  <a:ext uri="{0D108BD9-81ED-4DB2-BD59-A6C34878D82A}">
                    <a16:rowId xmlns="" xmlns:a16="http://schemas.microsoft.com/office/drawing/2014/main" val="10001"/>
                  </a:ext>
                </a:extLst>
              </a:tr>
              <a:tr h="187105">
                <a:tc>
                  <a:txBody>
                    <a:bodyPr/>
                    <a:lstStyle/>
                    <a:p>
                      <a:pPr marL="0" marR="0" lvl="0" indent="0" algn="l" rtl="0">
                        <a:spcBef>
                          <a:spcPts val="0"/>
                        </a:spcBef>
                        <a:spcAft>
                          <a:spcPts val="0"/>
                        </a:spcAft>
                        <a:buNone/>
                      </a:pPr>
                      <a:r>
                        <a:rPr lang="en-US" sz="700" b="1" dirty="0" smtClean="0"/>
                        <a:t>Recall</a:t>
                      </a:r>
                      <a:endParaRPr sz="700" b="1" dirty="0"/>
                    </a:p>
                  </a:txBody>
                  <a:tcPr marL="87095" marR="87095" marT="32661" marB="32661"/>
                </a:tc>
                <a:tc>
                  <a:txBody>
                    <a:bodyPr/>
                    <a:lstStyle/>
                    <a:p>
                      <a:pPr marL="0" marR="0" lvl="0" indent="0" algn="l" rtl="0">
                        <a:spcBef>
                          <a:spcPts val="0"/>
                        </a:spcBef>
                        <a:spcAft>
                          <a:spcPts val="0"/>
                        </a:spcAft>
                        <a:buNone/>
                      </a:pPr>
                      <a:r>
                        <a:rPr lang="en-US" sz="700" dirty="0" smtClean="0"/>
                        <a:t>0.9591</a:t>
                      </a:r>
                      <a:endParaRPr sz="700" dirty="0"/>
                    </a:p>
                  </a:txBody>
                  <a:tcPr marL="87095" marR="87095" marT="32661" marB="32661"/>
                </a:tc>
                <a:tc>
                  <a:txBody>
                    <a:bodyPr/>
                    <a:lstStyle/>
                    <a:p>
                      <a:pPr marL="0" marR="0" lvl="0" indent="0" algn="l" rtl="0">
                        <a:spcBef>
                          <a:spcPts val="0"/>
                        </a:spcBef>
                        <a:spcAft>
                          <a:spcPts val="0"/>
                        </a:spcAft>
                        <a:buNone/>
                      </a:pPr>
                      <a:r>
                        <a:rPr lang="en-US" sz="700" dirty="0" smtClean="0"/>
                        <a:t>0.9778</a:t>
                      </a:r>
                      <a:endParaRPr sz="700" dirty="0"/>
                    </a:p>
                  </a:txBody>
                  <a:tcPr marL="87095" marR="87095" marT="32661" marB="32661"/>
                </a:tc>
                <a:extLst>
                  <a:ext uri="{0D108BD9-81ED-4DB2-BD59-A6C34878D82A}">
                    <a16:rowId xmlns="" xmlns:a16="http://schemas.microsoft.com/office/drawing/2014/main" val="10002"/>
                  </a:ext>
                </a:extLst>
              </a:tr>
              <a:tr h="187105">
                <a:tc>
                  <a:txBody>
                    <a:bodyPr/>
                    <a:lstStyle/>
                    <a:p>
                      <a:pPr marL="0" marR="0" lvl="0" indent="0" algn="l" rtl="0">
                        <a:spcBef>
                          <a:spcPts val="0"/>
                        </a:spcBef>
                        <a:spcAft>
                          <a:spcPts val="0"/>
                        </a:spcAft>
                        <a:buNone/>
                      </a:pPr>
                      <a:r>
                        <a:rPr lang="en-US" sz="700" b="1" dirty="0" smtClean="0"/>
                        <a:t>F1 Score</a:t>
                      </a:r>
                      <a:endParaRPr sz="700" b="1" dirty="0"/>
                    </a:p>
                  </a:txBody>
                  <a:tcPr marL="87095" marR="87095" marT="32661" marB="32661"/>
                </a:tc>
                <a:tc>
                  <a:txBody>
                    <a:bodyPr/>
                    <a:lstStyle/>
                    <a:p>
                      <a:pPr marL="0" marR="0" lvl="0" indent="0" algn="l" rtl="0">
                        <a:spcBef>
                          <a:spcPts val="0"/>
                        </a:spcBef>
                        <a:spcAft>
                          <a:spcPts val="0"/>
                        </a:spcAft>
                        <a:buNone/>
                      </a:pPr>
                      <a:r>
                        <a:rPr lang="en-US" sz="700" dirty="0" smtClean="0"/>
                        <a:t>0.9494</a:t>
                      </a:r>
                      <a:endParaRPr sz="700" dirty="0"/>
                    </a:p>
                  </a:txBody>
                  <a:tcPr marL="87095" marR="87095" marT="32661" marB="32661"/>
                </a:tc>
                <a:tc>
                  <a:txBody>
                    <a:bodyPr/>
                    <a:lstStyle/>
                    <a:p>
                      <a:pPr marL="0" marR="0" lvl="0" indent="0" algn="l" rtl="0">
                        <a:spcBef>
                          <a:spcPts val="0"/>
                        </a:spcBef>
                        <a:spcAft>
                          <a:spcPts val="0"/>
                        </a:spcAft>
                        <a:buNone/>
                      </a:pPr>
                      <a:r>
                        <a:rPr lang="en-US" sz="700" dirty="0" smtClean="0"/>
                        <a:t>0.9262</a:t>
                      </a:r>
                      <a:endParaRPr sz="700" dirty="0"/>
                    </a:p>
                  </a:txBody>
                  <a:tcPr marL="87095" marR="87095" marT="32661" marB="32661"/>
                </a:tc>
                <a:extLst>
                  <a:ext uri="{0D108BD9-81ED-4DB2-BD59-A6C34878D82A}">
                    <a16:rowId xmlns="" xmlns:a16="http://schemas.microsoft.com/office/drawing/2014/main" val="10003"/>
                  </a:ext>
                </a:extLst>
              </a:tr>
            </a:tbl>
          </a:graphicData>
        </a:graphic>
      </p:graphicFrame>
      <p:pic>
        <p:nvPicPr>
          <p:cNvPr id="15" name="Picture 14"/>
          <p:cNvPicPr/>
          <p:nvPr/>
        </p:nvPicPr>
        <p:blipFill>
          <a:blip r:embed="rId6"/>
          <a:stretch>
            <a:fillRect/>
          </a:stretch>
        </p:blipFill>
        <p:spPr>
          <a:xfrm>
            <a:off x="205778" y="3639190"/>
            <a:ext cx="3655785" cy="1369786"/>
          </a:xfrm>
          <a:prstGeom prst="rect">
            <a:avLst/>
          </a:prstGeom>
        </p:spPr>
      </p:pic>
      <p:pic>
        <p:nvPicPr>
          <p:cNvPr id="19" name="Picture 18"/>
          <p:cNvPicPr/>
          <p:nvPr/>
        </p:nvPicPr>
        <p:blipFill>
          <a:blip r:embed="rId7"/>
          <a:stretch>
            <a:fillRect/>
          </a:stretch>
        </p:blipFill>
        <p:spPr>
          <a:xfrm>
            <a:off x="8201408" y="1811848"/>
            <a:ext cx="3804910" cy="896031"/>
          </a:xfrm>
          <a:prstGeom prst="rect">
            <a:avLst/>
          </a:prstGeom>
        </p:spPr>
      </p:pic>
      <p:pic>
        <p:nvPicPr>
          <p:cNvPr id="102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67840" y="5851072"/>
            <a:ext cx="752929" cy="244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7580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D3847"/>
        </a:solidFill>
        <a:effectLst/>
      </p:bgPr>
    </p:bg>
    <p:spTree>
      <p:nvGrpSpPr>
        <p:cNvPr id="1" name=""/>
        <p:cNvGrpSpPr/>
        <p:nvPr/>
      </p:nvGrpSpPr>
      <p:grpSpPr>
        <a:xfrm>
          <a:off x="0" y="0"/>
          <a:ext cx="0" cy="0"/>
          <a:chOff x="0" y="0"/>
          <a:chExt cx="0" cy="0"/>
        </a:xfrm>
      </p:grpSpPr>
      <p:grpSp>
        <p:nvGrpSpPr>
          <p:cNvPr id="21" name="Group 20"/>
          <p:cNvGrpSpPr/>
          <p:nvPr/>
        </p:nvGrpSpPr>
        <p:grpSpPr>
          <a:xfrm>
            <a:off x="414885" y="241183"/>
            <a:ext cx="6945833" cy="7299010"/>
            <a:chOff x="4042969" y="521197"/>
            <a:chExt cx="8660365" cy="10019930"/>
          </a:xfrm>
        </p:grpSpPr>
        <p:grpSp>
          <p:nvGrpSpPr>
            <p:cNvPr id="22" name="Group 21"/>
            <p:cNvGrpSpPr/>
            <p:nvPr/>
          </p:nvGrpSpPr>
          <p:grpSpPr>
            <a:xfrm>
              <a:off x="4042969" y="521197"/>
              <a:ext cx="422365" cy="438269"/>
              <a:chOff x="4648938" y="1631948"/>
              <a:chExt cx="632459" cy="656273"/>
            </a:xfrm>
            <a:solidFill>
              <a:srgbClr val="91B9A3"/>
            </a:solidFill>
          </p:grpSpPr>
          <p:sp>
            <p:nvSpPr>
              <p:cNvPr id="27" name="Rectangle 26"/>
              <p:cNvSpPr/>
              <p:nvPr/>
            </p:nvSpPr>
            <p:spPr>
              <a:xfrm>
                <a:off x="4648938" y="1655761"/>
                <a:ext cx="223837" cy="6324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b="1">
                  <a:latin typeface="Open Sans" panose="020B0606030504020204" pitchFamily="34" charset="0"/>
                  <a:ea typeface="Open Sans" panose="020B0606030504020204" pitchFamily="34" charset="0"/>
                  <a:cs typeface="Open Sans" panose="020B0606030504020204" pitchFamily="34" charset="0"/>
                </a:endParaRPr>
              </a:p>
            </p:txBody>
          </p:sp>
          <p:sp>
            <p:nvSpPr>
              <p:cNvPr id="28" name="Rectangle 27"/>
              <p:cNvSpPr/>
              <p:nvPr/>
            </p:nvSpPr>
            <p:spPr>
              <a:xfrm rot="5400000">
                <a:off x="4853249" y="1427637"/>
                <a:ext cx="223837" cy="6324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b="1">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3" name="Group 22"/>
            <p:cNvGrpSpPr/>
            <p:nvPr/>
          </p:nvGrpSpPr>
          <p:grpSpPr>
            <a:xfrm rot="10800000">
              <a:off x="9843435" y="7039596"/>
              <a:ext cx="432706" cy="430958"/>
              <a:chOff x="1457038" y="-7810672"/>
              <a:chExt cx="647942" cy="645326"/>
            </a:xfrm>
            <a:solidFill>
              <a:srgbClr val="91B9A3"/>
            </a:solidFill>
          </p:grpSpPr>
          <p:sp>
            <p:nvSpPr>
              <p:cNvPr id="25" name="Rectangle 24"/>
              <p:cNvSpPr/>
              <p:nvPr/>
            </p:nvSpPr>
            <p:spPr>
              <a:xfrm>
                <a:off x="1457038" y="-7797804"/>
                <a:ext cx="223838" cy="6324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b="1">
                  <a:latin typeface="Open Sans" panose="020B0606030504020204" pitchFamily="34" charset="0"/>
                  <a:ea typeface="Open Sans" panose="020B0606030504020204" pitchFamily="34" charset="0"/>
                  <a:cs typeface="Open Sans" panose="020B0606030504020204" pitchFamily="34" charset="0"/>
                </a:endParaRPr>
              </a:p>
            </p:txBody>
          </p:sp>
          <p:sp>
            <p:nvSpPr>
              <p:cNvPr id="26" name="Rectangle 25"/>
              <p:cNvSpPr/>
              <p:nvPr/>
            </p:nvSpPr>
            <p:spPr>
              <a:xfrm rot="5400000">
                <a:off x="1676834" y="-8014980"/>
                <a:ext cx="223838" cy="6324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b="1">
                  <a:latin typeface="Open Sans" panose="020B0606030504020204" pitchFamily="34" charset="0"/>
                  <a:ea typeface="Open Sans" panose="020B0606030504020204" pitchFamily="34" charset="0"/>
                  <a:cs typeface="Open Sans" panose="020B0606030504020204" pitchFamily="34" charset="0"/>
                </a:endParaRPr>
              </a:p>
            </p:txBody>
          </p:sp>
        </p:grpSp>
        <p:sp>
          <p:nvSpPr>
            <p:cNvPr id="24" name="TextBox 23"/>
            <p:cNvSpPr txBox="1"/>
            <p:nvPr/>
          </p:nvSpPr>
          <p:spPr>
            <a:xfrm>
              <a:off x="4192449" y="612159"/>
              <a:ext cx="8510885" cy="9928968"/>
            </a:xfrm>
            <a:prstGeom prst="rect">
              <a:avLst/>
            </a:prstGeom>
            <a:noFill/>
          </p:spPr>
          <p:txBody>
            <a:bodyPr wrap="square" rtlCol="0">
              <a:spAutoFit/>
            </a:bodyPr>
            <a:lstStyle/>
            <a:p>
              <a:r>
                <a:rPr lang="en-US" sz="4400" b="1" dirty="0">
                  <a:ln w="0"/>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path path="circle">
                      <a:fillToRect t="100000" r="100000"/>
                    </a:path>
                    <a:tileRect l="-100000" b="-100000"/>
                  </a:gradFill>
                  <a:latin typeface="Open Sans" panose="020B0606030504020204" pitchFamily="34" charset="0"/>
                  <a:ea typeface="Open Sans" panose="020B0606030504020204" pitchFamily="34" charset="0"/>
                  <a:cs typeface="Open Sans" panose="020B0606030504020204" pitchFamily="34" charset="0"/>
                </a:rPr>
                <a:t>NLU </a:t>
              </a:r>
              <a:r>
                <a:rPr lang="en-US" sz="4400" b="1" dirty="0" smtClean="0">
                  <a:ln w="0"/>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path path="circle">
                      <a:fillToRect t="100000" r="100000"/>
                    </a:path>
                    <a:tileRect l="-100000" b="-100000"/>
                  </a:gradFill>
                  <a:latin typeface="Open Sans" panose="020B0606030504020204" pitchFamily="34" charset="0"/>
                  <a:ea typeface="Open Sans" panose="020B0606030504020204" pitchFamily="34" charset="0"/>
                  <a:cs typeface="Open Sans" panose="020B0606030504020204" pitchFamily="34" charset="0"/>
                </a:rPr>
                <a:t>(</a:t>
              </a:r>
              <a:r>
                <a:rPr lang="en-US" sz="4400" b="1" dirty="0">
                  <a:ln w="0"/>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path path="circle">
                      <a:fillToRect t="100000" r="100000"/>
                    </a:path>
                    <a:tileRect l="-100000" b="-100000"/>
                  </a:gradFill>
                  <a:latin typeface="Open Sans" panose="020B0606030504020204" pitchFamily="34" charset="0"/>
                  <a:ea typeface="Open Sans" panose="020B0606030504020204" pitchFamily="34" charset="0"/>
                  <a:cs typeface="Open Sans" panose="020B0606030504020204" pitchFamily="34" charset="0"/>
                </a:rPr>
                <a:t>Natura Language Understanding)</a:t>
              </a:r>
            </a:p>
            <a:p>
              <a:pPr algn="just"/>
              <a:r>
                <a:rPr lang="en-US" sz="2000" dirty="0" smtClean="0">
                  <a:solidFill>
                    <a:srgbClr val="DDDDDD"/>
                  </a:solidFill>
                  <a:latin typeface="Open Sans" panose="020B0606030504020204" pitchFamily="34" charset="0"/>
                  <a:ea typeface="Open Sans" panose="020B0606030504020204" pitchFamily="34" charset="0"/>
                  <a:cs typeface="Open Sans" panose="020B0606030504020204" pitchFamily="34" charset="0"/>
                </a:rPr>
                <a:t>NLU </a:t>
              </a:r>
              <a:r>
                <a:rPr lang="en-US" sz="2000" dirty="0">
                  <a:solidFill>
                    <a:srgbClr val="DDDDDD"/>
                  </a:solidFill>
                  <a:latin typeface="Open Sans" panose="020B0606030504020204" pitchFamily="34" charset="0"/>
                  <a:ea typeface="Open Sans" panose="020B0606030504020204" pitchFamily="34" charset="0"/>
                  <a:cs typeface="Open Sans" panose="020B0606030504020204" pitchFamily="34" charset="0"/>
                </a:rPr>
                <a:t>helps the </a:t>
              </a:r>
              <a:r>
                <a:rPr lang="en-US" sz="2000" dirty="0" err="1">
                  <a:solidFill>
                    <a:srgbClr val="DDDDDD"/>
                  </a:solidFill>
                  <a:latin typeface="Open Sans" panose="020B0606030504020204" pitchFamily="34" charset="0"/>
                  <a:ea typeface="Open Sans" panose="020B0606030504020204" pitchFamily="34" charset="0"/>
                  <a:cs typeface="Open Sans" panose="020B0606030504020204" pitchFamily="34" charset="0"/>
                </a:rPr>
                <a:t>chatbot</a:t>
              </a:r>
              <a:r>
                <a:rPr lang="en-US" sz="2000" dirty="0">
                  <a:solidFill>
                    <a:srgbClr val="DDDDDD"/>
                  </a:solidFill>
                  <a:latin typeface="Open Sans" panose="020B0606030504020204" pitchFamily="34" charset="0"/>
                  <a:ea typeface="Open Sans" panose="020B0606030504020204" pitchFamily="34" charset="0"/>
                  <a:cs typeface="Open Sans" panose="020B0606030504020204" pitchFamily="34" charset="0"/>
                </a:rPr>
                <a:t> understand the query </a:t>
              </a:r>
              <a:r>
                <a:rPr lang="en-US" sz="2000" dirty="0" smtClean="0">
                  <a:solidFill>
                    <a:srgbClr val="DDDDDD"/>
                  </a:solidFill>
                  <a:latin typeface="Open Sans" panose="020B0606030504020204" pitchFamily="34" charset="0"/>
                  <a:ea typeface="Open Sans" panose="020B0606030504020204" pitchFamily="34" charset="0"/>
                  <a:cs typeface="Open Sans" panose="020B0606030504020204" pitchFamily="34" charset="0"/>
                </a:rPr>
                <a:t>by </a:t>
              </a:r>
              <a:r>
                <a:rPr lang="en-US" sz="2000" dirty="0">
                  <a:solidFill>
                    <a:srgbClr val="DDDDDD"/>
                  </a:solidFill>
                  <a:latin typeface="Open Sans" panose="020B0606030504020204" pitchFamily="34" charset="0"/>
                  <a:ea typeface="Open Sans" panose="020B0606030504020204" pitchFamily="34" charset="0"/>
                  <a:cs typeface="Open Sans" panose="020B0606030504020204" pitchFamily="34" charset="0"/>
                </a:rPr>
                <a:t>breaking it down. We have used two specific concepts in building our college </a:t>
              </a:r>
              <a:r>
                <a:rPr lang="en-US" sz="2000" dirty="0" err="1">
                  <a:solidFill>
                    <a:srgbClr val="DDDDDD"/>
                  </a:solidFill>
                  <a:latin typeface="Open Sans" panose="020B0606030504020204" pitchFamily="34" charset="0"/>
                  <a:ea typeface="Open Sans" panose="020B0606030504020204" pitchFamily="34" charset="0"/>
                  <a:cs typeface="Open Sans" panose="020B0606030504020204" pitchFamily="34" charset="0"/>
                </a:rPr>
                <a:t>chatbot</a:t>
              </a:r>
              <a:r>
                <a:rPr lang="en-US" sz="2000" dirty="0">
                  <a:solidFill>
                    <a:srgbClr val="DDDDDD"/>
                  </a:solidFill>
                  <a:latin typeface="Open Sans" panose="020B0606030504020204" pitchFamily="34" charset="0"/>
                  <a:ea typeface="Open Sans" panose="020B0606030504020204" pitchFamily="34" charset="0"/>
                  <a:cs typeface="Open Sans" panose="020B0606030504020204" pitchFamily="34" charset="0"/>
                </a:rPr>
                <a:t>:</a:t>
              </a:r>
            </a:p>
            <a:p>
              <a:pPr marL="342900" indent="-342900" algn="just">
                <a:buFont typeface="Courier New" panose="02070309020205020404" pitchFamily="49" charset="0"/>
                <a:buChar char="o"/>
              </a:pPr>
              <a:r>
                <a:rPr lang="en-US" sz="2000" b="1" dirty="0" smtClean="0">
                  <a:solidFill>
                    <a:srgbClr val="DDDDDD"/>
                  </a:solidFill>
                  <a:latin typeface="Open Sans" panose="020B0606030504020204" pitchFamily="34" charset="0"/>
                  <a:ea typeface="Open Sans" panose="020B0606030504020204" pitchFamily="34" charset="0"/>
                  <a:cs typeface="Open Sans" panose="020B0606030504020204" pitchFamily="34" charset="0"/>
                </a:rPr>
                <a:t>Entities</a:t>
              </a:r>
              <a:r>
                <a:rPr lang="en-US" sz="2000" dirty="0">
                  <a:solidFill>
                    <a:srgbClr val="DDDDDD"/>
                  </a:solidFill>
                  <a:latin typeface="Open Sans" panose="020B0606030504020204" pitchFamily="34" charset="0"/>
                  <a:ea typeface="Open Sans" panose="020B0606030504020204" pitchFamily="34" charset="0"/>
                  <a:cs typeface="Open Sans" panose="020B0606030504020204" pitchFamily="34" charset="0"/>
                </a:rPr>
                <a:t>: An entity represents keywords from the user’s query picked up by the </a:t>
              </a:r>
              <a:r>
                <a:rPr lang="en-US" sz="2000" dirty="0" err="1">
                  <a:solidFill>
                    <a:srgbClr val="DDDDDD"/>
                  </a:solidFill>
                  <a:latin typeface="Open Sans" panose="020B0606030504020204" pitchFamily="34" charset="0"/>
                  <a:ea typeface="Open Sans" panose="020B0606030504020204" pitchFamily="34" charset="0"/>
                  <a:cs typeface="Open Sans" panose="020B0606030504020204" pitchFamily="34" charset="0"/>
                </a:rPr>
                <a:t>chatbot</a:t>
              </a:r>
              <a:r>
                <a:rPr lang="en-US" sz="2000" dirty="0">
                  <a:solidFill>
                    <a:srgbClr val="DDDDDD"/>
                  </a:solidFill>
                  <a:latin typeface="Open Sans" panose="020B0606030504020204" pitchFamily="34" charset="0"/>
                  <a:ea typeface="Open Sans" panose="020B0606030504020204" pitchFamily="34" charset="0"/>
                  <a:cs typeface="Open Sans" panose="020B0606030504020204" pitchFamily="34" charset="0"/>
                </a:rPr>
                <a:t> to understand what the user wants. It is a concept in your </a:t>
              </a:r>
              <a:r>
                <a:rPr lang="en-US" sz="2000" dirty="0" err="1">
                  <a:solidFill>
                    <a:srgbClr val="DDDDDD"/>
                  </a:solidFill>
                  <a:latin typeface="Open Sans" panose="020B0606030504020204" pitchFamily="34" charset="0"/>
                  <a:ea typeface="Open Sans" panose="020B0606030504020204" pitchFamily="34" charset="0"/>
                  <a:cs typeface="Open Sans" panose="020B0606030504020204" pitchFamily="34" charset="0"/>
                </a:rPr>
                <a:t>chatbot</a:t>
              </a:r>
              <a:r>
                <a:rPr lang="en-US" sz="2000" dirty="0">
                  <a:solidFill>
                    <a:srgbClr val="DDDDDD"/>
                  </a:solidFill>
                  <a:latin typeface="Open Sans" panose="020B0606030504020204" pitchFamily="34" charset="0"/>
                  <a:ea typeface="Open Sans" panose="020B0606030504020204" pitchFamily="34" charset="0"/>
                  <a:cs typeface="Open Sans" panose="020B0606030504020204" pitchFamily="34" charset="0"/>
                </a:rPr>
                <a:t>. E.g., ‘Where is VIT’s Location?’ has the word ‘Location’ as an entity.</a:t>
              </a:r>
            </a:p>
            <a:p>
              <a:pPr marL="342900" indent="-342900" algn="just">
                <a:buFont typeface="Courier New" panose="02070309020205020404" pitchFamily="49" charset="0"/>
                <a:buChar char="o"/>
              </a:pPr>
              <a:r>
                <a:rPr lang="en-US" sz="2000" b="1" dirty="0" smtClean="0">
                  <a:solidFill>
                    <a:srgbClr val="DDDDDD"/>
                  </a:solidFill>
                  <a:latin typeface="Open Sans" panose="020B0606030504020204" pitchFamily="34" charset="0"/>
                  <a:ea typeface="Open Sans" panose="020B0606030504020204" pitchFamily="34" charset="0"/>
                  <a:cs typeface="Open Sans" panose="020B0606030504020204" pitchFamily="34" charset="0"/>
                </a:rPr>
                <a:t>Intents</a:t>
              </a:r>
              <a:r>
                <a:rPr lang="en-US" sz="2000" dirty="0">
                  <a:solidFill>
                    <a:srgbClr val="DDDDDD"/>
                  </a:solidFill>
                  <a:latin typeface="Open Sans" panose="020B0606030504020204" pitchFamily="34" charset="0"/>
                  <a:ea typeface="Open Sans" panose="020B0606030504020204" pitchFamily="34" charset="0"/>
                  <a:cs typeface="Open Sans" panose="020B0606030504020204" pitchFamily="34" charset="0"/>
                </a:rPr>
                <a:t>: It helps identify the action the </a:t>
              </a:r>
              <a:r>
                <a:rPr lang="en-US" sz="2000" dirty="0" err="1">
                  <a:solidFill>
                    <a:srgbClr val="DDDDDD"/>
                  </a:solidFill>
                  <a:latin typeface="Open Sans" panose="020B0606030504020204" pitchFamily="34" charset="0"/>
                  <a:ea typeface="Open Sans" panose="020B0606030504020204" pitchFamily="34" charset="0"/>
                  <a:cs typeface="Open Sans" panose="020B0606030504020204" pitchFamily="34" charset="0"/>
                </a:rPr>
                <a:t>chatbot</a:t>
              </a:r>
              <a:r>
                <a:rPr lang="en-US" sz="2000" dirty="0">
                  <a:solidFill>
                    <a:srgbClr val="DDDDDD"/>
                  </a:solidFill>
                  <a:latin typeface="Open Sans" panose="020B0606030504020204" pitchFamily="34" charset="0"/>
                  <a:ea typeface="Open Sans" panose="020B0606030504020204" pitchFamily="34" charset="0"/>
                  <a:cs typeface="Open Sans" panose="020B0606030504020204" pitchFamily="34" charset="0"/>
                </a:rPr>
                <a:t> needs to perform on the user’s input. For instance, the intent of “Where is VIT” and “What is VIT Location? and “Where is VIT located” is the same. All of these user’s texts trigger a single command giving users options for t-shirts.</a:t>
              </a:r>
              <a:endParaRPr lang="en-US" sz="2000" dirty="0">
                <a:solidFill>
                  <a:srgbClr val="DDDDDD"/>
                </a:solidFill>
                <a:effectLst/>
                <a:latin typeface="Open Sans" panose="020B0606030504020204" pitchFamily="34" charset="0"/>
                <a:ea typeface="Open Sans" panose="020B0606030504020204" pitchFamily="34" charset="0"/>
                <a:cs typeface="Open Sans" panose="020B0606030504020204" pitchFamily="34" charset="0"/>
              </a:endParaRPr>
            </a:p>
            <a:p>
              <a:pPr algn="just"/>
              <a:r>
                <a:rPr lang="en-US" sz="2000" spc="-5" dirty="0" smtClean="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rPr>
                <a:t>Numerous </a:t>
              </a:r>
              <a:r>
                <a:rPr lang="en-US" sz="2000" spc="-5" dirty="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rPr>
                <a:t>applications of </a:t>
              </a:r>
              <a:r>
                <a:rPr lang="en-US" sz="2000" spc="-5" dirty="0" err="1">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rPr>
                <a:t>chatbots</a:t>
              </a:r>
              <a:r>
                <a:rPr lang="en-US" sz="2000" spc="-5" dirty="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rPr>
                <a:t> such as Customer Service, call centers </a:t>
              </a:r>
              <a:r>
                <a:rPr lang="en-US" sz="2000" spc="-5" dirty="0" err="1" smtClean="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rPr>
                <a:t>etc</a:t>
              </a:r>
              <a:endParaRPr lang="en-US" sz="2000" spc="-5" dirty="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endParaRPr>
            </a:p>
            <a:p>
              <a:pPr algn="just"/>
              <a:endParaRPr lang="en-US" sz="2000" spc="-5" dirty="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endParaRPr>
            </a:p>
            <a:p>
              <a:pPr algn="just"/>
              <a:endParaRPr lang="en-US" sz="2000" dirty="0">
                <a:solidFill>
                  <a:srgbClr val="DDDDDD"/>
                </a:solidFill>
                <a:effectLst/>
                <a:latin typeface="Open Sans" panose="020B0606030504020204" pitchFamily="34" charset="0"/>
                <a:ea typeface="Open Sans" panose="020B0606030504020204" pitchFamily="34" charset="0"/>
                <a:cs typeface="Open Sans" panose="020B0606030504020204" pitchFamily="34" charset="0"/>
              </a:endParaRPr>
            </a:p>
            <a:p>
              <a:pPr algn="just"/>
              <a:endParaRPr lang="en-US" sz="1600" dirty="0">
                <a:solidFill>
                  <a:srgbClr val="DDDDDD"/>
                </a:solidFill>
                <a:effectLst/>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9" name="Group 38"/>
          <p:cNvGrpSpPr/>
          <p:nvPr/>
        </p:nvGrpSpPr>
        <p:grpSpPr>
          <a:xfrm>
            <a:off x="7382057" y="-21771"/>
            <a:ext cx="4527416" cy="6879688"/>
            <a:chOff x="7564423" y="-21771"/>
            <a:chExt cx="4476538" cy="6802377"/>
          </a:xfrm>
        </p:grpSpPr>
        <p:sp>
          <p:nvSpPr>
            <p:cNvPr id="15" name="Flowchart: Merge 14"/>
            <p:cNvSpPr/>
            <p:nvPr/>
          </p:nvSpPr>
          <p:spPr>
            <a:xfrm rot="10800000">
              <a:off x="7701192" y="4578942"/>
              <a:ext cx="4325255" cy="2201664"/>
            </a:xfrm>
            <a:prstGeom prst="flowChartMerge">
              <a:avLst/>
            </a:prstGeom>
            <a:solidFill>
              <a:srgbClr val="AFABAB"/>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Flowchart: Merge 16"/>
            <p:cNvSpPr/>
            <p:nvPr/>
          </p:nvSpPr>
          <p:spPr>
            <a:xfrm rot="10800000">
              <a:off x="7715706" y="-21771"/>
              <a:ext cx="4325255" cy="2201664"/>
            </a:xfrm>
            <a:prstGeom prst="flowChartMerge">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9" name="Flowchart: Merge 28"/>
            <p:cNvSpPr/>
            <p:nvPr/>
          </p:nvSpPr>
          <p:spPr>
            <a:xfrm rot="16200000">
              <a:off x="7376128" y="692802"/>
              <a:ext cx="767023" cy="390434"/>
            </a:xfrm>
            <a:prstGeom prst="flowChartMerge">
              <a:avLst/>
            </a:prstGeom>
            <a:solidFill>
              <a:srgbClr val="91B9A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0" name="Flowchart: Merge 29"/>
            <p:cNvSpPr/>
            <p:nvPr/>
          </p:nvSpPr>
          <p:spPr>
            <a:xfrm>
              <a:off x="7715706" y="4665876"/>
              <a:ext cx="923436" cy="470052"/>
            </a:xfrm>
            <a:prstGeom prst="flowChartMerg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sp>
        <p:nvSpPr>
          <p:cNvPr id="32" name="Flowchart: Merge 31">
            <a:extLst>
              <a:ext uri="{FF2B5EF4-FFF2-40B4-BE49-F238E27FC236}">
                <a16:creationId xmlns:a16="http://schemas.microsoft.com/office/drawing/2014/main" xmlns="" id="{F4AF1C4F-3D30-49BD-ACB6-A4B5E1C891C4}"/>
              </a:ext>
            </a:extLst>
          </p:cNvPr>
          <p:cNvSpPr/>
          <p:nvPr/>
        </p:nvSpPr>
        <p:spPr>
          <a:xfrm>
            <a:off x="7520380" y="2269737"/>
            <a:ext cx="4348064" cy="2226687"/>
          </a:xfrm>
          <a:prstGeom prst="flowChartMerg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80884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D3847"/>
        </a:solidFill>
        <a:effectLst/>
      </p:bgPr>
    </p:bg>
    <p:spTree>
      <p:nvGrpSpPr>
        <p:cNvPr id="1" name=""/>
        <p:cNvGrpSpPr/>
        <p:nvPr/>
      </p:nvGrpSpPr>
      <p:grpSpPr>
        <a:xfrm>
          <a:off x="0" y="0"/>
          <a:ext cx="0" cy="0"/>
          <a:chOff x="0" y="0"/>
          <a:chExt cx="0" cy="0"/>
        </a:xfrm>
      </p:grpSpPr>
      <p:grpSp>
        <p:nvGrpSpPr>
          <p:cNvPr id="21" name="Group 20"/>
          <p:cNvGrpSpPr/>
          <p:nvPr/>
        </p:nvGrpSpPr>
        <p:grpSpPr>
          <a:xfrm>
            <a:off x="414885" y="241183"/>
            <a:ext cx="6945833" cy="6991235"/>
            <a:chOff x="4042969" y="521197"/>
            <a:chExt cx="8660365" cy="9597426"/>
          </a:xfrm>
        </p:grpSpPr>
        <p:grpSp>
          <p:nvGrpSpPr>
            <p:cNvPr id="22" name="Group 21"/>
            <p:cNvGrpSpPr/>
            <p:nvPr/>
          </p:nvGrpSpPr>
          <p:grpSpPr>
            <a:xfrm>
              <a:off x="4042969" y="521197"/>
              <a:ext cx="422365" cy="438269"/>
              <a:chOff x="4648938" y="1631948"/>
              <a:chExt cx="632459" cy="656273"/>
            </a:xfrm>
            <a:solidFill>
              <a:srgbClr val="91B9A3"/>
            </a:solidFill>
          </p:grpSpPr>
          <p:sp>
            <p:nvSpPr>
              <p:cNvPr id="27" name="Rectangle 26"/>
              <p:cNvSpPr/>
              <p:nvPr/>
            </p:nvSpPr>
            <p:spPr>
              <a:xfrm>
                <a:off x="4648938" y="1655761"/>
                <a:ext cx="223837" cy="6324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b="1">
                  <a:latin typeface="Open Sans" panose="020B0606030504020204" pitchFamily="34" charset="0"/>
                  <a:ea typeface="Open Sans" panose="020B0606030504020204" pitchFamily="34" charset="0"/>
                  <a:cs typeface="Open Sans" panose="020B0606030504020204" pitchFamily="34" charset="0"/>
                </a:endParaRPr>
              </a:p>
            </p:txBody>
          </p:sp>
          <p:sp>
            <p:nvSpPr>
              <p:cNvPr id="28" name="Rectangle 27"/>
              <p:cNvSpPr/>
              <p:nvPr/>
            </p:nvSpPr>
            <p:spPr>
              <a:xfrm rot="5400000">
                <a:off x="4853249" y="1427637"/>
                <a:ext cx="223837" cy="6324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b="1">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3" name="Group 22"/>
            <p:cNvGrpSpPr/>
            <p:nvPr/>
          </p:nvGrpSpPr>
          <p:grpSpPr>
            <a:xfrm rot="10800000">
              <a:off x="9843435" y="7039596"/>
              <a:ext cx="432706" cy="430958"/>
              <a:chOff x="1457038" y="-7810672"/>
              <a:chExt cx="647942" cy="645326"/>
            </a:xfrm>
            <a:solidFill>
              <a:srgbClr val="91B9A3"/>
            </a:solidFill>
          </p:grpSpPr>
          <p:sp>
            <p:nvSpPr>
              <p:cNvPr id="25" name="Rectangle 24"/>
              <p:cNvSpPr/>
              <p:nvPr/>
            </p:nvSpPr>
            <p:spPr>
              <a:xfrm>
                <a:off x="1457038" y="-7797804"/>
                <a:ext cx="223838" cy="6324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b="1">
                  <a:latin typeface="Open Sans" panose="020B0606030504020204" pitchFamily="34" charset="0"/>
                  <a:ea typeface="Open Sans" panose="020B0606030504020204" pitchFamily="34" charset="0"/>
                  <a:cs typeface="Open Sans" panose="020B0606030504020204" pitchFamily="34" charset="0"/>
                </a:endParaRPr>
              </a:p>
            </p:txBody>
          </p:sp>
          <p:sp>
            <p:nvSpPr>
              <p:cNvPr id="26" name="Rectangle 25"/>
              <p:cNvSpPr/>
              <p:nvPr/>
            </p:nvSpPr>
            <p:spPr>
              <a:xfrm rot="5400000">
                <a:off x="1676834" y="-8014980"/>
                <a:ext cx="223838" cy="6324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b="1">
                  <a:latin typeface="Open Sans" panose="020B0606030504020204" pitchFamily="34" charset="0"/>
                  <a:ea typeface="Open Sans" panose="020B0606030504020204" pitchFamily="34" charset="0"/>
                  <a:cs typeface="Open Sans" panose="020B0606030504020204" pitchFamily="34" charset="0"/>
                </a:endParaRPr>
              </a:p>
            </p:txBody>
          </p:sp>
        </p:grpSp>
        <p:sp>
          <p:nvSpPr>
            <p:cNvPr id="24" name="TextBox 23"/>
            <p:cNvSpPr txBox="1"/>
            <p:nvPr/>
          </p:nvSpPr>
          <p:spPr>
            <a:xfrm>
              <a:off x="4192449" y="612159"/>
              <a:ext cx="8510885" cy="9506464"/>
            </a:xfrm>
            <a:prstGeom prst="rect">
              <a:avLst/>
            </a:prstGeom>
            <a:noFill/>
          </p:spPr>
          <p:txBody>
            <a:bodyPr wrap="square" rtlCol="0">
              <a:spAutoFit/>
            </a:bodyPr>
            <a:lstStyle/>
            <a:p>
              <a:r>
                <a:rPr lang="en-US" sz="4400" b="1" dirty="0">
                  <a:ln w="0"/>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path path="circle">
                      <a:fillToRect t="100000" r="100000"/>
                    </a:path>
                    <a:tileRect l="-100000" b="-100000"/>
                  </a:gradFill>
                  <a:latin typeface="Open Sans" panose="020B0606030504020204" pitchFamily="34" charset="0"/>
                  <a:ea typeface="Open Sans" panose="020B0606030504020204" pitchFamily="34" charset="0"/>
                  <a:cs typeface="Open Sans" panose="020B0606030504020204" pitchFamily="34" charset="0"/>
                </a:rPr>
                <a:t>NLU (Natura Language </a:t>
              </a:r>
              <a:r>
                <a:rPr lang="en-US" sz="4400" b="1" dirty="0" smtClean="0">
                  <a:ln w="0"/>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path path="circle">
                      <a:fillToRect t="100000" r="100000"/>
                    </a:path>
                    <a:tileRect l="-100000" b="-100000"/>
                  </a:gradFill>
                  <a:latin typeface="Open Sans" panose="020B0606030504020204" pitchFamily="34" charset="0"/>
                  <a:ea typeface="Open Sans" panose="020B0606030504020204" pitchFamily="34" charset="0"/>
                  <a:cs typeface="Open Sans" panose="020B0606030504020204" pitchFamily="34" charset="0"/>
                </a:rPr>
                <a:t>Processing)</a:t>
              </a:r>
              <a:endParaRPr lang="en-US" sz="4400" b="1" dirty="0">
                <a:ln w="0"/>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path path="circle">
                    <a:fillToRect t="100000" r="100000"/>
                  </a:path>
                  <a:tileRect l="-100000" b="-100000"/>
                </a:gradFill>
                <a:latin typeface="Open Sans" panose="020B0606030504020204" pitchFamily="34" charset="0"/>
                <a:ea typeface="Open Sans" panose="020B0606030504020204" pitchFamily="34" charset="0"/>
                <a:cs typeface="Open Sans" panose="020B0606030504020204" pitchFamily="34" charset="0"/>
              </a:endParaRPr>
            </a:p>
            <a:p>
              <a:pPr algn="just"/>
              <a:r>
                <a:rPr lang="en-US" sz="2000" dirty="0">
                  <a:solidFill>
                    <a:srgbClr val="DDDDDD"/>
                  </a:solidFill>
                  <a:latin typeface="Open Sans" panose="020B0606030504020204" pitchFamily="34" charset="0"/>
                  <a:ea typeface="Open Sans" panose="020B0606030504020204" pitchFamily="34" charset="0"/>
                  <a:cs typeface="Open Sans" panose="020B0606030504020204" pitchFamily="34" charset="0"/>
                </a:rPr>
                <a:t>Natural Language Processing (NLP) </a:t>
              </a:r>
              <a:r>
                <a:rPr lang="en-US" sz="2000" dirty="0" err="1">
                  <a:solidFill>
                    <a:srgbClr val="DDDDDD"/>
                  </a:solidFill>
                  <a:latin typeface="Open Sans" panose="020B0606030504020204" pitchFamily="34" charset="0"/>
                  <a:ea typeface="Open Sans" panose="020B0606030504020204" pitchFamily="34" charset="0"/>
                  <a:cs typeface="Open Sans" panose="020B0606030504020204" pitchFamily="34" charset="0"/>
                </a:rPr>
                <a:t>chatbot</a:t>
              </a:r>
              <a:r>
                <a:rPr lang="en-US" sz="2000" dirty="0">
                  <a:solidFill>
                    <a:srgbClr val="DDDDDD"/>
                  </a:solidFill>
                  <a:latin typeface="Open Sans" panose="020B0606030504020204" pitchFamily="34" charset="0"/>
                  <a:ea typeface="Open Sans" panose="020B0606030504020204" pitchFamily="34" charset="0"/>
                  <a:cs typeface="Open Sans" panose="020B0606030504020204" pitchFamily="34" charset="0"/>
                </a:rPr>
                <a:t> takes some steps to convert the customer’s text or speech into structured data to select the related answer. Some of the Natural Language Processing steps which we have used </a:t>
              </a:r>
              <a:r>
                <a:rPr lang="en-US" sz="2000" dirty="0" smtClean="0">
                  <a:solidFill>
                    <a:srgbClr val="DDDDDD"/>
                  </a:solidFill>
                  <a:latin typeface="Open Sans" panose="020B0606030504020204" pitchFamily="34" charset="0"/>
                  <a:ea typeface="Open Sans" panose="020B0606030504020204" pitchFamily="34" charset="0"/>
                  <a:cs typeface="Open Sans" panose="020B0606030504020204" pitchFamily="34" charset="0"/>
                </a:rPr>
                <a:t>are</a:t>
              </a:r>
            </a:p>
            <a:p>
              <a:pPr algn="just"/>
              <a:r>
                <a:rPr lang="en-US" sz="2000" b="1" dirty="0" smtClean="0">
                  <a:solidFill>
                    <a:srgbClr val="DDDDDD"/>
                  </a:solidFill>
                  <a:latin typeface="Open Sans" panose="020B0606030504020204" pitchFamily="34" charset="0"/>
                  <a:ea typeface="Open Sans" panose="020B0606030504020204" pitchFamily="34" charset="0"/>
                  <a:cs typeface="Open Sans" panose="020B0606030504020204" pitchFamily="34" charset="0"/>
                </a:rPr>
                <a:t>• Tokenization</a:t>
              </a:r>
              <a:r>
                <a:rPr lang="en-US" sz="2000" b="1" dirty="0">
                  <a:solidFill>
                    <a:srgbClr val="DDDDDD"/>
                  </a:solidFill>
                  <a:latin typeface="Open Sans" panose="020B0606030504020204" pitchFamily="34" charset="0"/>
                  <a:ea typeface="Open Sans" panose="020B0606030504020204" pitchFamily="34" charset="0"/>
                  <a:cs typeface="Open Sans" panose="020B0606030504020204" pitchFamily="34" charset="0"/>
                </a:rPr>
                <a:t>: </a:t>
              </a:r>
              <a:r>
                <a:rPr lang="en-US" sz="2000" dirty="0">
                  <a:solidFill>
                    <a:srgbClr val="DDDDDD"/>
                  </a:solidFill>
                  <a:latin typeface="Open Sans" panose="020B0606030504020204" pitchFamily="34" charset="0"/>
                  <a:ea typeface="Open Sans" panose="020B0606030504020204" pitchFamily="34" charset="0"/>
                  <a:cs typeface="Open Sans" panose="020B0606030504020204" pitchFamily="34" charset="0"/>
                </a:rPr>
                <a:t>The NLP divides a string of words into pieces or tokens. These tokens are linguistically symbolic or are differently helpful for the application</a:t>
              </a:r>
              <a:r>
                <a:rPr lang="en-US" sz="2000" dirty="0" smtClean="0">
                  <a:solidFill>
                    <a:srgbClr val="DDDDDD"/>
                  </a:solidFill>
                  <a:latin typeface="Open Sans" panose="020B0606030504020204" pitchFamily="34" charset="0"/>
                  <a:ea typeface="Open Sans" panose="020B0606030504020204" pitchFamily="34" charset="0"/>
                  <a:cs typeface="Open Sans" panose="020B0606030504020204" pitchFamily="34" charset="0"/>
                </a:rPr>
                <a:t>.</a:t>
              </a:r>
            </a:p>
            <a:p>
              <a:pPr algn="just"/>
              <a:endParaRPr lang="en-US" sz="2000" b="1" dirty="0" smtClean="0">
                <a:solidFill>
                  <a:srgbClr val="DDDDDD"/>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sz="2000" b="1" dirty="0" smtClean="0">
                  <a:solidFill>
                    <a:srgbClr val="DDDDDD"/>
                  </a:solidFill>
                  <a:latin typeface="Open Sans" panose="020B0606030504020204" pitchFamily="34" charset="0"/>
                  <a:ea typeface="Open Sans" panose="020B0606030504020204" pitchFamily="34" charset="0"/>
                  <a:cs typeface="Open Sans" panose="020B0606030504020204" pitchFamily="34" charset="0"/>
                </a:rPr>
                <a:t>• </a:t>
              </a:r>
              <a:r>
                <a:rPr lang="en-US" sz="2000" b="1" dirty="0">
                  <a:solidFill>
                    <a:srgbClr val="DDDDDD"/>
                  </a:solidFill>
                  <a:latin typeface="Open Sans" panose="020B0606030504020204" pitchFamily="34" charset="0"/>
                  <a:ea typeface="Open Sans" panose="020B0606030504020204" pitchFamily="34" charset="0"/>
                  <a:cs typeface="Open Sans" panose="020B0606030504020204" pitchFamily="34" charset="0"/>
                </a:rPr>
                <a:t>Named Entity Recognition: </a:t>
              </a:r>
              <a:r>
                <a:rPr lang="en-US" sz="2000" dirty="0">
                  <a:solidFill>
                    <a:srgbClr val="DDDDDD"/>
                  </a:solidFill>
                  <a:latin typeface="Open Sans" panose="020B0606030504020204" pitchFamily="34" charset="0"/>
                  <a:ea typeface="Open Sans" panose="020B0606030504020204" pitchFamily="34" charset="0"/>
                  <a:cs typeface="Open Sans" panose="020B0606030504020204" pitchFamily="34" charset="0"/>
                </a:rPr>
                <a:t>The </a:t>
              </a:r>
              <a:r>
                <a:rPr lang="en-US" sz="2000" dirty="0" err="1">
                  <a:solidFill>
                    <a:srgbClr val="DDDDDD"/>
                  </a:solidFill>
                  <a:latin typeface="Open Sans" panose="020B0606030504020204" pitchFamily="34" charset="0"/>
                  <a:ea typeface="Open Sans" panose="020B0606030504020204" pitchFamily="34" charset="0"/>
                  <a:cs typeface="Open Sans" panose="020B0606030504020204" pitchFamily="34" charset="0"/>
                </a:rPr>
                <a:t>chatbot</a:t>
              </a:r>
              <a:r>
                <a:rPr lang="en-US" sz="2000" dirty="0">
                  <a:solidFill>
                    <a:srgbClr val="DDDDDD"/>
                  </a:solidFill>
                  <a:latin typeface="Open Sans" panose="020B0606030504020204" pitchFamily="34" charset="0"/>
                  <a:ea typeface="Open Sans" panose="020B0606030504020204" pitchFamily="34" charset="0"/>
                  <a:cs typeface="Open Sans" panose="020B0606030504020204" pitchFamily="34" charset="0"/>
                </a:rPr>
                <a:t> program model looks for categories of words, like the name of the product, the user’s name or address, whichever data is required</a:t>
              </a:r>
              <a:r>
                <a:rPr lang="en-US" sz="2000" dirty="0" smtClean="0">
                  <a:solidFill>
                    <a:srgbClr val="DDDDDD"/>
                  </a:solidFill>
                  <a:latin typeface="Open Sans" panose="020B0606030504020204" pitchFamily="34" charset="0"/>
                  <a:ea typeface="Open Sans" panose="020B0606030504020204" pitchFamily="34" charset="0"/>
                  <a:cs typeface="Open Sans" panose="020B0606030504020204" pitchFamily="34" charset="0"/>
                </a:rPr>
                <a:t>.</a:t>
              </a:r>
            </a:p>
            <a:p>
              <a:pPr algn="just"/>
              <a:endParaRPr lang="en-US" sz="2000" spc="-5" dirty="0" smtClean="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sz="2000" spc="-5" dirty="0" smtClean="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rPr>
                <a:t>Like </a:t>
              </a:r>
              <a:r>
                <a:rPr lang="en-US" sz="2000" spc="-5" dirty="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rPr>
                <a:t>most applications, the </a:t>
              </a:r>
              <a:r>
                <a:rPr lang="en-US" sz="2000" spc="-5" dirty="0" err="1">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rPr>
                <a:t>chatbot</a:t>
              </a:r>
              <a:r>
                <a:rPr lang="en-US" sz="2000" spc="-5" dirty="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rPr>
                <a:t> is also connected to the database. </a:t>
              </a:r>
              <a:endParaRPr lang="en-US" sz="2000" spc="-5" dirty="0" smtClean="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endParaRPr>
            </a:p>
            <a:p>
              <a:pPr algn="just"/>
              <a:endParaRPr lang="en-US" sz="2000" dirty="0">
                <a:solidFill>
                  <a:srgbClr val="DDDDDD"/>
                </a:solidFill>
                <a:effectLst/>
                <a:latin typeface="Open Sans" panose="020B0606030504020204" pitchFamily="34" charset="0"/>
                <a:ea typeface="Open Sans" panose="020B0606030504020204" pitchFamily="34" charset="0"/>
                <a:cs typeface="Open Sans" panose="020B0606030504020204" pitchFamily="34" charset="0"/>
              </a:endParaRPr>
            </a:p>
            <a:p>
              <a:pPr algn="just"/>
              <a:endParaRPr lang="en-US" sz="1600" dirty="0">
                <a:solidFill>
                  <a:srgbClr val="DDDDDD"/>
                </a:solidFill>
                <a:effectLst/>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9" name="Group 38"/>
          <p:cNvGrpSpPr/>
          <p:nvPr/>
        </p:nvGrpSpPr>
        <p:grpSpPr>
          <a:xfrm>
            <a:off x="7520379" y="-21771"/>
            <a:ext cx="4389092" cy="6879688"/>
            <a:chOff x="7701192" y="-21771"/>
            <a:chExt cx="4339769" cy="6802377"/>
          </a:xfrm>
        </p:grpSpPr>
        <p:sp>
          <p:nvSpPr>
            <p:cNvPr id="15" name="Flowchart: Merge 14"/>
            <p:cNvSpPr/>
            <p:nvPr/>
          </p:nvSpPr>
          <p:spPr>
            <a:xfrm rot="10800000">
              <a:off x="7701192" y="4578942"/>
              <a:ext cx="4325255" cy="2201664"/>
            </a:xfrm>
            <a:prstGeom prst="flowChartMerge">
              <a:avLst/>
            </a:prstGeom>
            <a:solidFill>
              <a:srgbClr val="AFABAB"/>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Flowchart: Merge 16"/>
            <p:cNvSpPr/>
            <p:nvPr/>
          </p:nvSpPr>
          <p:spPr>
            <a:xfrm rot="10800000">
              <a:off x="7715706" y="-21771"/>
              <a:ext cx="4325255" cy="2201664"/>
            </a:xfrm>
            <a:prstGeom prst="flowChartMerge">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0" name="Flowchart: Merge 29"/>
            <p:cNvSpPr/>
            <p:nvPr/>
          </p:nvSpPr>
          <p:spPr>
            <a:xfrm>
              <a:off x="7715706" y="4665876"/>
              <a:ext cx="923436" cy="470052"/>
            </a:xfrm>
            <a:prstGeom prst="flowChartMerg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sp>
        <p:nvSpPr>
          <p:cNvPr id="32" name="Flowchart: Merge 31">
            <a:extLst>
              <a:ext uri="{FF2B5EF4-FFF2-40B4-BE49-F238E27FC236}">
                <a16:creationId xmlns:a16="http://schemas.microsoft.com/office/drawing/2014/main" xmlns="" id="{F4AF1C4F-3D30-49BD-ACB6-A4B5E1C891C4}"/>
              </a:ext>
            </a:extLst>
          </p:cNvPr>
          <p:cNvSpPr/>
          <p:nvPr/>
        </p:nvSpPr>
        <p:spPr>
          <a:xfrm>
            <a:off x="7520380" y="2269737"/>
            <a:ext cx="4348064" cy="2226687"/>
          </a:xfrm>
          <a:prstGeom prst="flowChartMerg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43540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Rectangle 4"/>
          <p:cNvSpPr/>
          <p:nvPr/>
        </p:nvSpPr>
        <p:spPr>
          <a:xfrm>
            <a:off x="457200" y="406400"/>
            <a:ext cx="11277600" cy="60452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TextBox 5"/>
          <p:cNvSpPr txBox="1"/>
          <p:nvPr/>
        </p:nvSpPr>
        <p:spPr>
          <a:xfrm>
            <a:off x="4127500" y="571500"/>
            <a:ext cx="3937000" cy="369332"/>
          </a:xfrm>
          <a:prstGeom prst="rect">
            <a:avLst/>
          </a:prstGeom>
          <a:noFill/>
        </p:spPr>
        <p:txBody>
          <a:bodyPr wrap="square" rtlCol="0">
            <a:spAutoFit/>
          </a:bodyPr>
          <a:lstStyle/>
          <a:p>
            <a:pPr algn="ctr"/>
            <a:r>
              <a:rPr lang="en-US" dirty="0" smtClean="0">
                <a:solidFill>
                  <a:schemeClr val="bg1">
                    <a:lumMod val="75000"/>
                  </a:schemeClr>
                </a:solidFill>
                <a:latin typeface="Calisto MT" panose="02040603050505030304" pitchFamily="18" charset="0"/>
              </a:rPr>
              <a:t>LITERATURE SURVEY</a:t>
            </a:r>
          </a:p>
        </p:txBody>
      </p:sp>
      <p:sp>
        <p:nvSpPr>
          <p:cNvPr id="7" name="TextBox 6"/>
          <p:cNvSpPr txBox="1"/>
          <p:nvPr/>
        </p:nvSpPr>
        <p:spPr>
          <a:xfrm>
            <a:off x="4127500" y="5942357"/>
            <a:ext cx="3937000" cy="369332"/>
          </a:xfrm>
          <a:prstGeom prst="rect">
            <a:avLst/>
          </a:prstGeom>
          <a:noFill/>
        </p:spPr>
        <p:txBody>
          <a:bodyPr wrap="square" rtlCol="0">
            <a:spAutoFit/>
          </a:bodyPr>
          <a:lstStyle/>
          <a:p>
            <a:pPr algn="ctr"/>
            <a:r>
              <a:rPr lang="en-US" dirty="0" smtClean="0">
                <a:solidFill>
                  <a:schemeClr val="bg1">
                    <a:lumMod val="75000"/>
                  </a:schemeClr>
                </a:solidFill>
                <a:latin typeface="Calisto MT" panose="02040603050505030304" pitchFamily="18" charset="0"/>
              </a:rPr>
              <a:t>VIT-</a:t>
            </a:r>
            <a:r>
              <a:rPr lang="en-US" dirty="0" err="1" smtClean="0">
                <a:solidFill>
                  <a:schemeClr val="bg1">
                    <a:lumMod val="75000"/>
                  </a:schemeClr>
                </a:solidFill>
                <a:latin typeface="Calisto MT" panose="02040603050505030304" pitchFamily="18" charset="0"/>
              </a:rPr>
              <a:t>FAQAssist</a:t>
            </a:r>
            <a:endParaRPr lang="pl-PL" dirty="0">
              <a:solidFill>
                <a:schemeClr val="bg1">
                  <a:lumMod val="75000"/>
                </a:schemeClr>
              </a:solidFill>
              <a:latin typeface="Calisto MT" panose="02040603050505030304" pitchFamily="18" charset="0"/>
            </a:endParaRPr>
          </a:p>
        </p:txBody>
      </p:sp>
      <p:graphicFrame>
        <p:nvGraphicFramePr>
          <p:cNvPr id="2" name="Table 1"/>
          <p:cNvGraphicFramePr>
            <a:graphicFrameLocks noGrp="1"/>
          </p:cNvGraphicFramePr>
          <p:nvPr>
            <p:extLst>
              <p:ext uri="{D42A27DB-BD31-4B8C-83A1-F6EECF244321}">
                <p14:modId xmlns:p14="http://schemas.microsoft.com/office/powerpoint/2010/main" val="2992849906"/>
              </p:ext>
            </p:extLst>
          </p:nvPr>
        </p:nvGraphicFramePr>
        <p:xfrm>
          <a:off x="1232033" y="1212783"/>
          <a:ext cx="9615640" cy="5162100"/>
        </p:xfrm>
        <a:graphic>
          <a:graphicData uri="http://schemas.openxmlformats.org/drawingml/2006/table">
            <a:tbl>
              <a:tblPr>
                <a:tableStyleId>{D7AC3CCA-C797-4891-BE02-D94E43425B78}</a:tableStyleId>
              </a:tblPr>
              <a:tblGrid>
                <a:gridCol w="1915428"/>
                <a:gridCol w="1925053"/>
                <a:gridCol w="1925053"/>
                <a:gridCol w="1925053"/>
                <a:gridCol w="1925053"/>
              </a:tblGrid>
              <a:tr h="190411">
                <a:tc>
                  <a:txBody>
                    <a:bodyPr/>
                    <a:lstStyle/>
                    <a:p>
                      <a:pPr algn="l" fontAlgn="b"/>
                      <a:r>
                        <a:rPr lang="en-US" sz="1600" b="0" smtClean="0">
                          <a:effectLst/>
                        </a:rPr>
                        <a:t>Author</a:t>
                      </a:r>
                      <a:endParaRPr lang="en-US" sz="1600" b="1" dirty="0">
                        <a:effectLst/>
                      </a:endParaRPr>
                    </a:p>
                  </a:txBody>
                  <a:tcPr marL="13641" marR="13641" marT="13641" marB="13641" anchor="b"/>
                </a:tc>
                <a:tc>
                  <a:txBody>
                    <a:bodyPr/>
                    <a:lstStyle/>
                    <a:p>
                      <a:pPr algn="l" fontAlgn="b"/>
                      <a:r>
                        <a:rPr lang="en-US" sz="1600" dirty="0">
                          <a:effectLst/>
                        </a:rPr>
                        <a:t>Method Name</a:t>
                      </a:r>
                      <a:endParaRPr lang="en-US" sz="1600" b="1" dirty="0">
                        <a:effectLst/>
                      </a:endParaRPr>
                    </a:p>
                  </a:txBody>
                  <a:tcPr marL="13641" marR="13641" marT="13641" marB="13641" anchor="b"/>
                </a:tc>
                <a:tc>
                  <a:txBody>
                    <a:bodyPr/>
                    <a:lstStyle/>
                    <a:p>
                      <a:pPr algn="l" fontAlgn="b"/>
                      <a:r>
                        <a:rPr lang="en-US" sz="1600" dirty="0">
                          <a:effectLst/>
                        </a:rPr>
                        <a:t>Advantages</a:t>
                      </a:r>
                      <a:endParaRPr lang="en-US" sz="1600" b="1" dirty="0">
                        <a:effectLst/>
                      </a:endParaRPr>
                    </a:p>
                  </a:txBody>
                  <a:tcPr marL="13641" marR="13641" marT="13641" marB="13641" anchor="b"/>
                </a:tc>
                <a:tc>
                  <a:txBody>
                    <a:bodyPr/>
                    <a:lstStyle/>
                    <a:p>
                      <a:pPr algn="l" fontAlgn="b"/>
                      <a:r>
                        <a:rPr lang="en-US" sz="1600" dirty="0">
                          <a:effectLst/>
                        </a:rPr>
                        <a:t>Limitations</a:t>
                      </a:r>
                      <a:endParaRPr lang="en-US" sz="1600" b="1" dirty="0">
                        <a:effectLst/>
                      </a:endParaRPr>
                    </a:p>
                  </a:txBody>
                  <a:tcPr marL="13641" marR="13641" marT="13641" marB="13641" anchor="b"/>
                </a:tc>
                <a:tc>
                  <a:txBody>
                    <a:bodyPr/>
                    <a:lstStyle/>
                    <a:p>
                      <a:pPr algn="l" fontAlgn="b"/>
                      <a:r>
                        <a:rPr lang="en-US" sz="1600" dirty="0">
                          <a:effectLst/>
                        </a:rPr>
                        <a:t>Analysis</a:t>
                      </a:r>
                      <a:endParaRPr lang="en-US" sz="1600" b="1" dirty="0">
                        <a:effectLst/>
                      </a:endParaRPr>
                    </a:p>
                  </a:txBody>
                  <a:tcPr marL="13641" marR="13641" marT="13641" marB="13641" anchor="b"/>
                </a:tc>
              </a:tr>
              <a:tr h="1143334">
                <a:tc>
                  <a:txBody>
                    <a:bodyPr/>
                    <a:lstStyle/>
                    <a:p>
                      <a:pPr fontAlgn="t"/>
                      <a:r>
                        <a:rPr lang="en-US" sz="1200" dirty="0">
                          <a:effectLst/>
                        </a:rPr>
                        <a:t>[1] N. N. </a:t>
                      </a:r>
                      <a:r>
                        <a:rPr lang="en-US" sz="1200" dirty="0" err="1">
                          <a:effectLst/>
                        </a:rPr>
                        <a:t>Khin</a:t>
                      </a:r>
                      <a:r>
                        <a:rPr lang="en-US" sz="1200" dirty="0">
                          <a:effectLst/>
                        </a:rPr>
                        <a:t> and K. M. </a:t>
                      </a:r>
                      <a:r>
                        <a:rPr lang="en-US" sz="1200" dirty="0" err="1">
                          <a:effectLst/>
                        </a:rPr>
                        <a:t>Soe</a:t>
                      </a:r>
                      <a:endParaRPr lang="en-US" sz="1200" dirty="0">
                        <a:effectLst/>
                      </a:endParaRPr>
                    </a:p>
                  </a:txBody>
                  <a:tcPr marL="13641" marR="13641" marT="13641" marB="13641"/>
                </a:tc>
                <a:tc>
                  <a:txBody>
                    <a:bodyPr/>
                    <a:lstStyle/>
                    <a:p>
                      <a:pPr fontAlgn="t"/>
                      <a:r>
                        <a:rPr lang="en-US" sz="1200" dirty="0">
                          <a:effectLst/>
                        </a:rPr>
                        <a:t>Seq2Seq Model with Attention</a:t>
                      </a:r>
                    </a:p>
                  </a:txBody>
                  <a:tcPr marL="13641" marR="13641" marT="13641" marB="13641"/>
                </a:tc>
                <a:tc>
                  <a:txBody>
                    <a:bodyPr/>
                    <a:lstStyle/>
                    <a:p>
                      <a:pPr fontAlgn="t"/>
                      <a:r>
                        <a:rPr lang="en-US" sz="1200">
                          <a:effectLst/>
                        </a:rPr>
                        <a:t>Effective Question Answering in Education</a:t>
                      </a:r>
                    </a:p>
                  </a:txBody>
                  <a:tcPr marL="13641" marR="13641" marT="13641" marB="13641"/>
                </a:tc>
                <a:tc>
                  <a:txBody>
                    <a:bodyPr/>
                    <a:lstStyle/>
                    <a:p>
                      <a:pPr fontAlgn="t"/>
                      <a:r>
                        <a:rPr lang="en-US" sz="1200">
                          <a:effectLst/>
                        </a:rPr>
                        <a:t>BLEU Score of 0.41 indicates potential accuracy challenges</a:t>
                      </a:r>
                    </a:p>
                  </a:txBody>
                  <a:tcPr marL="13641" marR="13641" marT="13641" marB="13641"/>
                </a:tc>
                <a:tc>
                  <a:txBody>
                    <a:bodyPr/>
                    <a:lstStyle/>
                    <a:p>
                      <a:pPr fontAlgn="t"/>
                      <a:r>
                        <a:rPr lang="en-US" sz="1200" dirty="0">
                          <a:effectLst/>
                        </a:rPr>
                        <a:t>Further exploration needed to understand limitations and areas for improvement</a:t>
                      </a:r>
                    </a:p>
                  </a:txBody>
                  <a:tcPr marL="13641" marR="13641" marT="13641" marB="13641"/>
                </a:tc>
              </a:tr>
              <a:tr h="1302155">
                <a:tc>
                  <a:txBody>
                    <a:bodyPr/>
                    <a:lstStyle/>
                    <a:p>
                      <a:pPr fontAlgn="t"/>
                      <a:r>
                        <a:rPr lang="en-US" sz="1200">
                          <a:effectLst/>
                        </a:rPr>
                        <a:t>[2] L. T. Hien et al.</a:t>
                      </a:r>
                    </a:p>
                  </a:txBody>
                  <a:tcPr marL="13641" marR="13641" marT="13641" marB="13641"/>
                </a:tc>
                <a:tc>
                  <a:txBody>
                    <a:bodyPr/>
                    <a:lstStyle/>
                    <a:p>
                      <a:pPr fontAlgn="t"/>
                      <a:r>
                        <a:rPr lang="en-US" sz="1200">
                          <a:effectLst/>
                        </a:rPr>
                        <a:t>Adobot Approach</a:t>
                      </a:r>
                    </a:p>
                  </a:txBody>
                  <a:tcPr marL="13641" marR="13641" marT="13641" marB="13641"/>
                </a:tc>
                <a:tc>
                  <a:txBody>
                    <a:bodyPr/>
                    <a:lstStyle/>
                    <a:p>
                      <a:pPr fontAlgn="t"/>
                      <a:r>
                        <a:rPr lang="en-US" sz="1200">
                          <a:effectLst/>
                        </a:rPr>
                        <a:t>Interactive QA for Technical Support</a:t>
                      </a:r>
                    </a:p>
                  </a:txBody>
                  <a:tcPr marL="13641" marR="13641" marT="13641" marB="13641"/>
                </a:tc>
                <a:tc>
                  <a:txBody>
                    <a:bodyPr/>
                    <a:lstStyle/>
                    <a:p>
                      <a:pPr fontAlgn="t"/>
                      <a:r>
                        <a:rPr lang="en-US" sz="1200">
                          <a:effectLst/>
                        </a:rPr>
                        <a:t>Potential challenges in maintaining and updating ontology-based knowledge base</a:t>
                      </a:r>
                    </a:p>
                  </a:txBody>
                  <a:tcPr marL="13641" marR="13641" marT="13641" marB="13641"/>
                </a:tc>
                <a:tc>
                  <a:txBody>
                    <a:bodyPr/>
                    <a:lstStyle/>
                    <a:p>
                      <a:pPr fontAlgn="t"/>
                      <a:r>
                        <a:rPr lang="en-US" sz="1200" dirty="0">
                          <a:effectLst/>
                        </a:rPr>
                        <a:t>Long-term effectiveness of </a:t>
                      </a:r>
                      <a:r>
                        <a:rPr lang="en-US" sz="1200" dirty="0" err="1">
                          <a:effectLst/>
                        </a:rPr>
                        <a:t>Adobot</a:t>
                      </a:r>
                      <a:r>
                        <a:rPr lang="en-US" sz="1200" dirty="0">
                          <a:effectLst/>
                        </a:rPr>
                        <a:t> Approach needs investigation, especially in dynamic environments</a:t>
                      </a:r>
                    </a:p>
                  </a:txBody>
                  <a:tcPr marL="13641" marR="13641" marT="13641" marB="13641"/>
                </a:tc>
              </a:tr>
              <a:tr h="1302155">
                <a:tc>
                  <a:txBody>
                    <a:bodyPr/>
                    <a:lstStyle/>
                    <a:p>
                      <a:pPr fontAlgn="t"/>
                      <a:r>
                        <a:rPr lang="it-IT" sz="1200">
                          <a:effectLst/>
                        </a:rPr>
                        <a:t>[3] Eli Stevens, Luca Pietro Giovanni Antiga, Thomas Viehmann</a:t>
                      </a:r>
                    </a:p>
                  </a:txBody>
                  <a:tcPr marL="13641" marR="13641" marT="13641" marB="13641"/>
                </a:tc>
                <a:tc>
                  <a:txBody>
                    <a:bodyPr/>
                    <a:lstStyle/>
                    <a:p>
                      <a:pPr fontAlgn="t"/>
                      <a:r>
                        <a:rPr lang="en-US" sz="1200">
                          <a:effectLst/>
                        </a:rPr>
                        <a:t>PyTorch for Deep Learning</a:t>
                      </a:r>
                    </a:p>
                  </a:txBody>
                  <a:tcPr marL="13641" marR="13641" marT="13641" marB="13641"/>
                </a:tc>
                <a:tc>
                  <a:txBody>
                    <a:bodyPr/>
                    <a:lstStyle/>
                    <a:p>
                      <a:pPr fontAlgn="t"/>
                      <a:r>
                        <a:rPr lang="en-US" sz="1200">
                          <a:effectLst/>
                        </a:rPr>
                        <a:t>Engaging and user-friendly Python experience for deep learning</a:t>
                      </a:r>
                    </a:p>
                  </a:txBody>
                  <a:tcPr marL="13641" marR="13641" marT="13641" marB="13641"/>
                </a:tc>
                <a:tc>
                  <a:txBody>
                    <a:bodyPr/>
                    <a:lstStyle/>
                    <a:p>
                      <a:pPr fontAlgn="t"/>
                      <a:r>
                        <a:rPr lang="en-US" sz="1200">
                          <a:effectLst/>
                        </a:rPr>
                        <a:t>Potential challenges in scalability and integration with other frameworks</a:t>
                      </a:r>
                    </a:p>
                  </a:txBody>
                  <a:tcPr marL="13641" marR="13641" marT="13641" marB="13641"/>
                </a:tc>
                <a:tc>
                  <a:txBody>
                    <a:bodyPr/>
                    <a:lstStyle/>
                    <a:p>
                      <a:pPr fontAlgn="t"/>
                      <a:r>
                        <a:rPr lang="en-US" sz="1200" dirty="0">
                          <a:effectLst/>
                        </a:rPr>
                        <a:t>Consideration of project requirements and ecosystem compatibility is essential before choosing </a:t>
                      </a:r>
                      <a:r>
                        <a:rPr lang="en-US" sz="1200" dirty="0" err="1">
                          <a:effectLst/>
                        </a:rPr>
                        <a:t>PyTorch</a:t>
                      </a:r>
                      <a:endParaRPr lang="en-US" sz="1200" dirty="0">
                        <a:effectLst/>
                      </a:endParaRPr>
                    </a:p>
                  </a:txBody>
                  <a:tcPr marL="13641" marR="13641" marT="13641" marB="13641"/>
                </a:tc>
              </a:tr>
              <a:tr h="1143334">
                <a:tc>
                  <a:txBody>
                    <a:bodyPr/>
                    <a:lstStyle/>
                    <a:p>
                      <a:pPr fontAlgn="t"/>
                      <a:r>
                        <a:rPr lang="en-US" sz="1200" dirty="0">
                          <a:effectLst/>
                        </a:rPr>
                        <a:t>[4] M. Akhtar, J. </a:t>
                      </a:r>
                      <a:r>
                        <a:rPr lang="en-US" sz="1200" dirty="0" err="1">
                          <a:effectLst/>
                        </a:rPr>
                        <a:t>Neidhardt</a:t>
                      </a:r>
                      <a:r>
                        <a:rPr lang="en-US" sz="1200" dirty="0">
                          <a:effectLst/>
                        </a:rPr>
                        <a:t>, and H. </a:t>
                      </a:r>
                      <a:r>
                        <a:rPr lang="en-US" sz="1200" dirty="0" err="1">
                          <a:effectLst/>
                        </a:rPr>
                        <a:t>Werthner</a:t>
                      </a:r>
                      <a:endParaRPr lang="en-US" sz="1200" dirty="0">
                        <a:effectLst/>
                      </a:endParaRPr>
                    </a:p>
                  </a:txBody>
                  <a:tcPr marL="13641" marR="13641" marT="13641" marB="13641"/>
                </a:tc>
                <a:tc>
                  <a:txBody>
                    <a:bodyPr/>
                    <a:lstStyle/>
                    <a:p>
                      <a:pPr fontAlgn="t"/>
                      <a:r>
                        <a:rPr lang="en-US" sz="1200">
                          <a:effectLst/>
                        </a:rPr>
                        <a:t>Chatbot Conversations Analysis</a:t>
                      </a:r>
                    </a:p>
                  </a:txBody>
                  <a:tcPr marL="13641" marR="13641" marT="13641" marB="13641"/>
                </a:tc>
                <a:tc>
                  <a:txBody>
                    <a:bodyPr/>
                    <a:lstStyle/>
                    <a:p>
                      <a:pPr fontAlgn="t"/>
                      <a:r>
                        <a:rPr lang="en-US" sz="1200">
                          <a:effectLst/>
                        </a:rPr>
                        <a:t>Insights into user interests and satisfaction</a:t>
                      </a:r>
                    </a:p>
                  </a:txBody>
                  <a:tcPr marL="13641" marR="13641" marT="13641" marB="13641"/>
                </a:tc>
                <a:tc>
                  <a:txBody>
                    <a:bodyPr/>
                    <a:lstStyle/>
                    <a:p>
                      <a:pPr fontAlgn="t"/>
                      <a:r>
                        <a:rPr lang="en-US" sz="1200" dirty="0">
                          <a:effectLst/>
                        </a:rPr>
                        <a:t>User engagement and satisfaction challenges identified</a:t>
                      </a:r>
                    </a:p>
                  </a:txBody>
                  <a:tcPr marL="13641" marR="13641" marT="13641" marB="13641"/>
                </a:tc>
                <a:tc>
                  <a:txBody>
                    <a:bodyPr/>
                    <a:lstStyle/>
                    <a:p>
                      <a:pPr fontAlgn="t"/>
                      <a:r>
                        <a:rPr lang="en-US" sz="1200" dirty="0">
                          <a:effectLst/>
                        </a:rPr>
                        <a:t>Deeper understanding of user expectations and proactive measures recommended</a:t>
                      </a:r>
                    </a:p>
                  </a:txBody>
                  <a:tcPr marL="13641" marR="13641" marT="13641" marB="13641"/>
                </a:tc>
              </a:tr>
            </a:tbl>
          </a:graphicData>
        </a:graphic>
      </p:graphicFrame>
      <p:sp>
        <p:nvSpPr>
          <p:cNvPr id="18" name="Rounded Rectangle 17"/>
          <p:cNvSpPr/>
          <p:nvPr/>
        </p:nvSpPr>
        <p:spPr>
          <a:xfrm>
            <a:off x="495300" y="203200"/>
            <a:ext cx="10883900" cy="660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Open Sans ExtraBold" pitchFamily="34" charset="0"/>
                <a:ea typeface="Open Sans ExtraBold" pitchFamily="34" charset="0"/>
                <a:cs typeface="Open Sans ExtraBold" pitchFamily="34" charset="0"/>
              </a:rPr>
              <a:t>LITERATURE SURVEY</a:t>
            </a:r>
            <a:endPar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sp>
        <p:nvSpPr>
          <p:cNvPr id="21" name="Rounded Rectangle 20"/>
          <p:cNvSpPr/>
          <p:nvPr/>
        </p:nvSpPr>
        <p:spPr>
          <a:xfrm rot="16200000">
            <a:off x="10769015" y="-108585"/>
            <a:ext cx="1550763" cy="901549"/>
          </a:xfrm>
          <a:prstGeom prst="roundRect">
            <a:avLst>
              <a:gd name="adj" fmla="val 50000"/>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rot="16200000">
            <a:off x="11397437" y="6171968"/>
            <a:ext cx="293916" cy="583057"/>
          </a:xfrm>
          <a:prstGeom prst="roundRect">
            <a:avLst>
              <a:gd name="adj" fmla="val 31851"/>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543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Rectangle 4"/>
          <p:cNvSpPr/>
          <p:nvPr/>
        </p:nvSpPr>
        <p:spPr>
          <a:xfrm>
            <a:off x="457200" y="406400"/>
            <a:ext cx="11277600" cy="60452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TextBox 5"/>
          <p:cNvSpPr txBox="1"/>
          <p:nvPr/>
        </p:nvSpPr>
        <p:spPr>
          <a:xfrm>
            <a:off x="4127500" y="571500"/>
            <a:ext cx="3937000" cy="369332"/>
          </a:xfrm>
          <a:prstGeom prst="rect">
            <a:avLst/>
          </a:prstGeom>
          <a:noFill/>
        </p:spPr>
        <p:txBody>
          <a:bodyPr wrap="square" rtlCol="0">
            <a:spAutoFit/>
          </a:bodyPr>
          <a:lstStyle/>
          <a:p>
            <a:pPr algn="ctr"/>
            <a:r>
              <a:rPr lang="en-US" dirty="0" smtClean="0">
                <a:solidFill>
                  <a:schemeClr val="bg1">
                    <a:lumMod val="75000"/>
                  </a:schemeClr>
                </a:solidFill>
                <a:latin typeface="Calisto MT" panose="02040603050505030304" pitchFamily="18" charset="0"/>
              </a:rPr>
              <a:t>LITERATURE SURVEY</a:t>
            </a:r>
          </a:p>
        </p:txBody>
      </p:sp>
      <p:sp>
        <p:nvSpPr>
          <p:cNvPr id="7" name="TextBox 6"/>
          <p:cNvSpPr txBox="1"/>
          <p:nvPr/>
        </p:nvSpPr>
        <p:spPr>
          <a:xfrm>
            <a:off x="4127500" y="5942357"/>
            <a:ext cx="3937000" cy="369332"/>
          </a:xfrm>
          <a:prstGeom prst="rect">
            <a:avLst/>
          </a:prstGeom>
          <a:noFill/>
        </p:spPr>
        <p:txBody>
          <a:bodyPr wrap="square" rtlCol="0">
            <a:spAutoFit/>
          </a:bodyPr>
          <a:lstStyle/>
          <a:p>
            <a:pPr algn="ctr"/>
            <a:r>
              <a:rPr lang="en-US" dirty="0" smtClean="0">
                <a:solidFill>
                  <a:schemeClr val="bg1">
                    <a:lumMod val="75000"/>
                  </a:schemeClr>
                </a:solidFill>
                <a:latin typeface="Calisto MT" panose="02040603050505030304" pitchFamily="18" charset="0"/>
              </a:rPr>
              <a:t>VIT-</a:t>
            </a:r>
            <a:r>
              <a:rPr lang="en-US" dirty="0" err="1" smtClean="0">
                <a:solidFill>
                  <a:schemeClr val="bg1">
                    <a:lumMod val="75000"/>
                  </a:schemeClr>
                </a:solidFill>
                <a:latin typeface="Calisto MT" panose="02040603050505030304" pitchFamily="18" charset="0"/>
              </a:rPr>
              <a:t>FAQAssist</a:t>
            </a:r>
            <a:endParaRPr lang="pl-PL" dirty="0">
              <a:solidFill>
                <a:schemeClr val="bg1">
                  <a:lumMod val="75000"/>
                </a:schemeClr>
              </a:solidFill>
              <a:latin typeface="Calisto MT" panose="0204060305050503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3517752988"/>
              </p:ext>
            </p:extLst>
          </p:nvPr>
        </p:nvGraphicFramePr>
        <p:xfrm>
          <a:off x="1501544" y="1270533"/>
          <a:ext cx="9288375" cy="5043704"/>
        </p:xfrm>
        <a:graphic>
          <a:graphicData uri="http://schemas.openxmlformats.org/drawingml/2006/table">
            <a:tbl>
              <a:tblPr>
                <a:tableStyleId>{69C7853C-536D-4A76-A0AE-DD22124D55A5}</a:tableStyleId>
              </a:tblPr>
              <a:tblGrid>
                <a:gridCol w="1857675"/>
                <a:gridCol w="1857675"/>
                <a:gridCol w="1857675"/>
                <a:gridCol w="1857675"/>
                <a:gridCol w="1857675"/>
              </a:tblGrid>
              <a:tr h="808155">
                <a:tc>
                  <a:txBody>
                    <a:bodyPr/>
                    <a:lstStyle/>
                    <a:p>
                      <a:pPr fontAlgn="t"/>
                      <a:r>
                        <a:rPr lang="it-IT" sz="1200" dirty="0">
                          <a:effectLst/>
                        </a:rPr>
                        <a:t>[5] R. Vannala, S. B. Swathi, and Y. Puranam</a:t>
                      </a:r>
                    </a:p>
                  </a:txBody>
                  <a:tcPr marL="13641" marR="13641" marT="13641" marB="13641"/>
                </a:tc>
                <a:tc>
                  <a:txBody>
                    <a:bodyPr/>
                    <a:lstStyle/>
                    <a:p>
                      <a:pPr fontAlgn="t"/>
                      <a:r>
                        <a:rPr lang="en-US" sz="1200">
                          <a:effectLst/>
                        </a:rPr>
                        <a:t>AI Chatbot For Answering FAQ’s</a:t>
                      </a:r>
                    </a:p>
                  </a:txBody>
                  <a:tcPr marL="13641" marR="13641" marT="13641" marB="13641"/>
                </a:tc>
                <a:tc>
                  <a:txBody>
                    <a:bodyPr/>
                    <a:lstStyle/>
                    <a:p>
                      <a:pPr fontAlgn="t"/>
                      <a:r>
                        <a:rPr lang="en-US" sz="1200">
                          <a:effectLst/>
                        </a:rPr>
                        <a:t>Chatbot answers both textual and image-based queries</a:t>
                      </a:r>
                    </a:p>
                  </a:txBody>
                  <a:tcPr marL="13641" marR="13641" marT="13641" marB="13641"/>
                </a:tc>
                <a:tc>
                  <a:txBody>
                    <a:bodyPr/>
                    <a:lstStyle/>
                    <a:p>
                      <a:pPr fontAlgn="t"/>
                      <a:r>
                        <a:rPr lang="en-US" sz="1200" dirty="0">
                          <a:effectLst/>
                        </a:rPr>
                        <a:t>Challenges in accurately interpreting and responding to image-based queries</a:t>
                      </a:r>
                    </a:p>
                  </a:txBody>
                  <a:tcPr marL="13641" marR="13641" marT="13641" marB="13641"/>
                </a:tc>
                <a:tc>
                  <a:txBody>
                    <a:bodyPr/>
                    <a:lstStyle/>
                    <a:p>
                      <a:pPr fontAlgn="t"/>
                      <a:r>
                        <a:rPr lang="en-US" sz="1200" dirty="0">
                          <a:effectLst/>
                        </a:rPr>
                        <a:t>Thorough testing and validation required for image-based queries</a:t>
                      </a:r>
                    </a:p>
                  </a:txBody>
                  <a:tcPr marL="13641" marR="13641" marT="13641" marB="13641"/>
                </a:tc>
              </a:tr>
              <a:tr h="808155">
                <a:tc>
                  <a:txBody>
                    <a:bodyPr/>
                    <a:lstStyle/>
                    <a:p>
                      <a:pPr fontAlgn="t"/>
                      <a:r>
                        <a:rPr lang="en-US" sz="1200" dirty="0">
                          <a:effectLst/>
                        </a:rPr>
                        <a:t>[6] D. Singh, K. R. Suraksha, and S. J. Nirmala</a:t>
                      </a:r>
                    </a:p>
                  </a:txBody>
                  <a:tcPr marL="13641" marR="13641" marT="13641" marB="13641"/>
                </a:tc>
                <a:tc>
                  <a:txBody>
                    <a:bodyPr/>
                    <a:lstStyle/>
                    <a:p>
                      <a:pPr fontAlgn="t"/>
                      <a:r>
                        <a:rPr lang="en-US" sz="1200" dirty="0">
                          <a:effectLst/>
                        </a:rPr>
                        <a:t>Deep Learning with NLP for QA</a:t>
                      </a:r>
                    </a:p>
                  </a:txBody>
                  <a:tcPr marL="13641" marR="13641" marT="13641" marB="13641"/>
                </a:tc>
                <a:tc>
                  <a:txBody>
                    <a:bodyPr/>
                    <a:lstStyle/>
                    <a:p>
                      <a:pPr fontAlgn="t"/>
                      <a:r>
                        <a:rPr lang="en-US" sz="1200">
                          <a:effectLst/>
                        </a:rPr>
                        <a:t>Closed-domain QA system with deep learning and NLP</a:t>
                      </a:r>
                    </a:p>
                  </a:txBody>
                  <a:tcPr marL="13641" marR="13641" marT="13641" marB="13641"/>
                </a:tc>
                <a:tc>
                  <a:txBody>
                    <a:bodyPr/>
                    <a:lstStyle/>
                    <a:p>
                      <a:pPr fontAlgn="t"/>
                      <a:r>
                        <a:rPr lang="en-US" sz="1200" dirty="0">
                          <a:effectLst/>
                        </a:rPr>
                        <a:t>Difficulty in understanding diverse natural language questions</a:t>
                      </a:r>
                    </a:p>
                  </a:txBody>
                  <a:tcPr marL="13641" marR="13641" marT="13641" marB="13641"/>
                </a:tc>
                <a:tc>
                  <a:txBody>
                    <a:bodyPr/>
                    <a:lstStyle/>
                    <a:p>
                      <a:pPr fontAlgn="t"/>
                      <a:r>
                        <a:rPr lang="en-US" sz="1200">
                          <a:effectLst/>
                        </a:rPr>
                        <a:t>Further exploration needed for adaptability to evolving language nuances</a:t>
                      </a:r>
                    </a:p>
                  </a:txBody>
                  <a:tcPr marL="13641" marR="13641" marT="13641" marB="13641"/>
                </a:tc>
              </a:tr>
              <a:tr h="808155">
                <a:tc>
                  <a:txBody>
                    <a:bodyPr/>
                    <a:lstStyle/>
                    <a:p>
                      <a:pPr fontAlgn="t"/>
                      <a:r>
                        <a:rPr lang="en-US" sz="1200">
                          <a:effectLst/>
                        </a:rPr>
                        <a:t>[7] Prof. Nikita Hatwar, Ashwini Patil, Diksha Gondane</a:t>
                      </a:r>
                    </a:p>
                  </a:txBody>
                  <a:tcPr marL="13641" marR="13641" marT="13641" marB="13641"/>
                </a:tc>
                <a:tc>
                  <a:txBody>
                    <a:bodyPr/>
                    <a:lstStyle/>
                    <a:p>
                      <a:pPr fontAlgn="t"/>
                      <a:r>
                        <a:rPr lang="en-US" sz="1200">
                          <a:effectLst/>
                        </a:rPr>
                        <a:t>AI-based Chatbot</a:t>
                      </a:r>
                    </a:p>
                  </a:txBody>
                  <a:tcPr marL="13641" marR="13641" marT="13641" marB="13641"/>
                </a:tc>
                <a:tc>
                  <a:txBody>
                    <a:bodyPr/>
                    <a:lstStyle/>
                    <a:p>
                      <a:pPr fontAlgn="t"/>
                      <a:r>
                        <a:rPr lang="en-US" sz="1200">
                          <a:effectLst/>
                        </a:rPr>
                        <a:t>Utilizes Microsoft’s voice synthesizer</a:t>
                      </a:r>
                    </a:p>
                  </a:txBody>
                  <a:tcPr marL="13641" marR="13641" marT="13641" marB="13641"/>
                </a:tc>
                <a:tc>
                  <a:txBody>
                    <a:bodyPr/>
                    <a:lstStyle/>
                    <a:p>
                      <a:pPr fontAlgn="t"/>
                      <a:r>
                        <a:rPr lang="en-US" sz="1200">
                          <a:effectLst/>
                        </a:rPr>
                        <a:t>Challenges in achieving widespread adoption due to rapid evolution of voice tech</a:t>
                      </a:r>
                    </a:p>
                  </a:txBody>
                  <a:tcPr marL="13641" marR="13641" marT="13641" marB="13641"/>
                </a:tc>
                <a:tc>
                  <a:txBody>
                    <a:bodyPr/>
                    <a:lstStyle/>
                    <a:p>
                      <a:pPr fontAlgn="t"/>
                      <a:r>
                        <a:rPr lang="en-US" sz="1200">
                          <a:effectLst/>
                        </a:rPr>
                        <a:t>Continuous updates and integration with latest AI advancements recommended</a:t>
                      </a:r>
                    </a:p>
                  </a:txBody>
                  <a:tcPr marL="13641" marR="13641" marT="13641" marB="13641"/>
                </a:tc>
              </a:tr>
              <a:tr h="808155">
                <a:tc>
                  <a:txBody>
                    <a:bodyPr/>
                    <a:lstStyle/>
                    <a:p>
                      <a:pPr fontAlgn="t"/>
                      <a:r>
                        <a:rPr lang="en-US" sz="1200">
                          <a:effectLst/>
                        </a:rPr>
                        <a:t>[8] Rajasshrie Pillai, Brijesh Sivathanu</a:t>
                      </a:r>
                    </a:p>
                  </a:txBody>
                  <a:tcPr marL="13641" marR="13641" marT="13641" marB="13641"/>
                </a:tc>
                <a:tc>
                  <a:txBody>
                    <a:bodyPr/>
                    <a:lstStyle/>
                    <a:p>
                      <a:pPr fontAlgn="t"/>
                      <a:r>
                        <a:rPr lang="en-US" sz="1200">
                          <a:effectLst/>
                        </a:rPr>
                        <a:t>Adoption of AI-based Chatbots in Tourism</a:t>
                      </a:r>
                    </a:p>
                  </a:txBody>
                  <a:tcPr marL="13641" marR="13641" marT="13641" marB="13641"/>
                </a:tc>
                <a:tc>
                  <a:txBody>
                    <a:bodyPr/>
                    <a:lstStyle/>
                    <a:p>
                      <a:pPr fontAlgn="t"/>
                      <a:r>
                        <a:rPr lang="en-US" sz="1200">
                          <a:effectLst/>
                        </a:rPr>
                        <a:t>Factors influencing chatbot adoption in tourism</a:t>
                      </a:r>
                    </a:p>
                  </a:txBody>
                  <a:tcPr marL="13641" marR="13641" marT="13641" marB="13641"/>
                </a:tc>
                <a:tc>
                  <a:txBody>
                    <a:bodyPr/>
                    <a:lstStyle/>
                    <a:p>
                      <a:pPr fontAlgn="t"/>
                      <a:r>
                        <a:rPr lang="en-US" sz="1200">
                          <a:effectLst/>
                        </a:rPr>
                        <a:t>Challenges in implementing user-friendly and effective chatbots</a:t>
                      </a:r>
                    </a:p>
                  </a:txBody>
                  <a:tcPr marL="13641" marR="13641" marT="13641" marB="13641"/>
                </a:tc>
                <a:tc>
                  <a:txBody>
                    <a:bodyPr/>
                    <a:lstStyle/>
                    <a:p>
                      <a:pPr fontAlgn="t"/>
                      <a:r>
                        <a:rPr lang="en-US" sz="1200">
                          <a:effectLst/>
                        </a:rPr>
                        <a:t>Constant adaptation required for the dynamic tourism industry</a:t>
                      </a:r>
                    </a:p>
                  </a:txBody>
                  <a:tcPr marL="13641" marR="13641" marT="13641" marB="13641"/>
                </a:tc>
              </a:tr>
              <a:tr h="1002929">
                <a:tc>
                  <a:txBody>
                    <a:bodyPr/>
                    <a:lstStyle/>
                    <a:p>
                      <a:pPr fontAlgn="t"/>
                      <a:r>
                        <a:rPr lang="de-DE" sz="1200">
                          <a:effectLst/>
                        </a:rPr>
                        <a:t>[9] Martin Adam, Michael Wessel, Alexander Benlian</a:t>
                      </a:r>
                    </a:p>
                  </a:txBody>
                  <a:tcPr marL="13641" marR="13641" marT="13641" marB="13641"/>
                </a:tc>
                <a:tc>
                  <a:txBody>
                    <a:bodyPr/>
                    <a:lstStyle/>
                    <a:p>
                      <a:pPr fontAlgn="t"/>
                      <a:r>
                        <a:rPr lang="en-US" sz="1200">
                          <a:effectLst/>
                        </a:rPr>
                        <a:t>AI-based Chatbots in Customer Service</a:t>
                      </a:r>
                    </a:p>
                  </a:txBody>
                  <a:tcPr marL="13641" marR="13641" marT="13641" marB="13641"/>
                </a:tc>
                <a:tc>
                  <a:txBody>
                    <a:bodyPr/>
                    <a:lstStyle/>
                    <a:p>
                      <a:pPr fontAlgn="t"/>
                      <a:r>
                        <a:rPr lang="en-US" sz="1200">
                          <a:effectLst/>
                        </a:rPr>
                        <a:t>Investigates effects on user compliance using anthropomorphism</a:t>
                      </a:r>
                    </a:p>
                  </a:txBody>
                  <a:tcPr marL="13641" marR="13641" marT="13641" marB="13641"/>
                </a:tc>
                <a:tc>
                  <a:txBody>
                    <a:bodyPr/>
                    <a:lstStyle/>
                    <a:p>
                      <a:pPr fontAlgn="t"/>
                      <a:r>
                        <a:rPr lang="en-US" sz="1200">
                          <a:effectLst/>
                        </a:rPr>
                        <a:t>Demonstrates increased user compliance with anthropomorphic design cues</a:t>
                      </a:r>
                    </a:p>
                  </a:txBody>
                  <a:tcPr marL="13641" marR="13641" marT="13641" marB="13641"/>
                </a:tc>
                <a:tc>
                  <a:txBody>
                    <a:bodyPr/>
                    <a:lstStyle/>
                    <a:p>
                      <a:pPr fontAlgn="t"/>
                      <a:r>
                        <a:rPr lang="en-US" sz="1200">
                          <a:effectLst/>
                        </a:rPr>
                        <a:t>Initial step towards understanding AI-based CA effects in electronic markets and customer service</a:t>
                      </a:r>
                    </a:p>
                  </a:txBody>
                  <a:tcPr marL="13641" marR="13641" marT="13641" marB="13641"/>
                </a:tc>
              </a:tr>
              <a:tr h="808155">
                <a:tc>
                  <a:txBody>
                    <a:bodyPr/>
                    <a:lstStyle/>
                    <a:p>
                      <a:pPr fontAlgn="t"/>
                      <a:r>
                        <a:rPr lang="en-US" sz="1200">
                          <a:effectLst/>
                        </a:rPr>
                        <a:t>[10] Ulf Hermjakob</a:t>
                      </a:r>
                    </a:p>
                  </a:txBody>
                  <a:tcPr marL="13641" marR="13641" marT="13641" marB="13641"/>
                </a:tc>
                <a:tc>
                  <a:txBody>
                    <a:bodyPr/>
                    <a:lstStyle/>
                    <a:p>
                      <a:pPr fontAlgn="t"/>
                      <a:r>
                        <a:rPr lang="en-US" sz="1200" dirty="0">
                          <a:effectLst/>
                        </a:rPr>
                        <a:t>Parsing and Question Classification</a:t>
                      </a:r>
                    </a:p>
                  </a:txBody>
                  <a:tcPr marL="13641" marR="13641" marT="13641" marB="13641"/>
                </a:tc>
                <a:tc>
                  <a:txBody>
                    <a:bodyPr/>
                    <a:lstStyle/>
                    <a:p>
                      <a:pPr fontAlgn="t"/>
                      <a:r>
                        <a:rPr lang="en-US" sz="1200">
                          <a:effectLst/>
                        </a:rPr>
                        <a:t>Machine learning-based parsing and classification</a:t>
                      </a:r>
                    </a:p>
                  </a:txBody>
                  <a:tcPr marL="13641" marR="13641" marT="13641" marB="13641"/>
                </a:tc>
                <a:tc>
                  <a:txBody>
                    <a:bodyPr/>
                    <a:lstStyle/>
                    <a:p>
                      <a:pPr fontAlgn="t"/>
                      <a:r>
                        <a:rPr lang="en-US" sz="1200">
                          <a:effectLst/>
                        </a:rPr>
                        <a:t>Semantically enriched parse trees improve question parsing</a:t>
                      </a:r>
                    </a:p>
                  </a:txBody>
                  <a:tcPr marL="13641" marR="13641" marT="13641" marB="13641"/>
                </a:tc>
                <a:tc>
                  <a:txBody>
                    <a:bodyPr/>
                    <a:lstStyle/>
                    <a:p>
                      <a:pPr fontAlgn="t"/>
                      <a:r>
                        <a:rPr lang="en-US" sz="1200" dirty="0">
                          <a:effectLst/>
                        </a:rPr>
                        <a:t>Importance of semantically enriched treebanks for question answering applications</a:t>
                      </a:r>
                    </a:p>
                  </a:txBody>
                  <a:tcPr marL="13641" marR="13641" marT="13641" marB="13641"/>
                </a:tc>
              </a:tr>
            </a:tbl>
          </a:graphicData>
        </a:graphic>
      </p:graphicFrame>
      <p:sp>
        <p:nvSpPr>
          <p:cNvPr id="8" name="Rounded Rectangle 7"/>
          <p:cNvSpPr/>
          <p:nvPr/>
        </p:nvSpPr>
        <p:spPr>
          <a:xfrm>
            <a:off x="495300" y="203200"/>
            <a:ext cx="10883900" cy="660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Open Sans ExtraBold" pitchFamily="34" charset="0"/>
                <a:ea typeface="Open Sans ExtraBold" pitchFamily="34" charset="0"/>
                <a:cs typeface="Open Sans ExtraBold" pitchFamily="34" charset="0"/>
              </a:rPr>
              <a:t>LITERATURE SURVEY</a:t>
            </a:r>
            <a:endPar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sp>
        <p:nvSpPr>
          <p:cNvPr id="9" name="Rounded Rectangle 8"/>
          <p:cNvSpPr/>
          <p:nvPr/>
        </p:nvSpPr>
        <p:spPr>
          <a:xfrm rot="16200000">
            <a:off x="10769015" y="-108585"/>
            <a:ext cx="1550763" cy="901549"/>
          </a:xfrm>
          <a:prstGeom prst="roundRect">
            <a:avLst>
              <a:gd name="adj" fmla="val 50000"/>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rot="16200000">
            <a:off x="11397437" y="6171968"/>
            <a:ext cx="293916" cy="583057"/>
          </a:xfrm>
          <a:prstGeom prst="roundRect">
            <a:avLst>
              <a:gd name="adj" fmla="val 31851"/>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4102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Rectangle 4"/>
          <p:cNvSpPr/>
          <p:nvPr/>
        </p:nvSpPr>
        <p:spPr>
          <a:xfrm>
            <a:off x="457200" y="406400"/>
            <a:ext cx="11277600" cy="60452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TextBox 5"/>
          <p:cNvSpPr txBox="1"/>
          <p:nvPr/>
        </p:nvSpPr>
        <p:spPr>
          <a:xfrm>
            <a:off x="4127500" y="571500"/>
            <a:ext cx="3937000" cy="369332"/>
          </a:xfrm>
          <a:prstGeom prst="rect">
            <a:avLst/>
          </a:prstGeom>
          <a:noFill/>
        </p:spPr>
        <p:txBody>
          <a:bodyPr wrap="square" rtlCol="0">
            <a:spAutoFit/>
          </a:bodyPr>
          <a:lstStyle/>
          <a:p>
            <a:pPr algn="ctr"/>
            <a:r>
              <a:rPr lang="en-US" dirty="0" smtClean="0">
                <a:solidFill>
                  <a:schemeClr val="bg1">
                    <a:lumMod val="75000"/>
                  </a:schemeClr>
                </a:solidFill>
                <a:latin typeface="Calisto MT" panose="02040603050505030304" pitchFamily="18" charset="0"/>
              </a:rPr>
              <a:t>VIT-</a:t>
            </a:r>
            <a:r>
              <a:rPr lang="en-US" dirty="0" err="1" smtClean="0">
                <a:solidFill>
                  <a:schemeClr val="bg1">
                    <a:lumMod val="75000"/>
                  </a:schemeClr>
                </a:solidFill>
                <a:latin typeface="Calisto MT" panose="02040603050505030304" pitchFamily="18" charset="0"/>
              </a:rPr>
              <a:t>FAQAssist</a:t>
            </a:r>
            <a:endParaRPr lang="en-US" dirty="0" smtClean="0">
              <a:solidFill>
                <a:schemeClr val="bg1">
                  <a:lumMod val="75000"/>
                </a:schemeClr>
              </a:solidFill>
              <a:latin typeface="Calisto MT" panose="02040603050505030304" pitchFamily="18" charset="0"/>
            </a:endParaRPr>
          </a:p>
        </p:txBody>
      </p:sp>
      <p:sp>
        <p:nvSpPr>
          <p:cNvPr id="7" name="TextBox 6"/>
          <p:cNvSpPr txBox="1"/>
          <p:nvPr/>
        </p:nvSpPr>
        <p:spPr>
          <a:xfrm>
            <a:off x="4127500" y="5942357"/>
            <a:ext cx="3937000" cy="369332"/>
          </a:xfrm>
          <a:prstGeom prst="rect">
            <a:avLst/>
          </a:prstGeom>
          <a:noFill/>
        </p:spPr>
        <p:txBody>
          <a:bodyPr wrap="square" rtlCol="0">
            <a:spAutoFit/>
          </a:bodyPr>
          <a:lstStyle/>
          <a:p>
            <a:pPr algn="ctr"/>
            <a:r>
              <a:rPr lang="en-US" dirty="0" smtClean="0">
                <a:solidFill>
                  <a:schemeClr val="bg1">
                    <a:lumMod val="75000"/>
                  </a:schemeClr>
                </a:solidFill>
                <a:latin typeface="Calisto MT" panose="02040603050505030304" pitchFamily="18" charset="0"/>
              </a:rPr>
              <a:t>VIT-</a:t>
            </a:r>
            <a:r>
              <a:rPr lang="en-US" dirty="0" err="1" smtClean="0">
                <a:solidFill>
                  <a:schemeClr val="bg1">
                    <a:lumMod val="75000"/>
                  </a:schemeClr>
                </a:solidFill>
                <a:latin typeface="Calisto MT" panose="02040603050505030304" pitchFamily="18" charset="0"/>
              </a:rPr>
              <a:t>FAQAssist</a:t>
            </a:r>
            <a:endParaRPr lang="pl-PL" dirty="0">
              <a:solidFill>
                <a:schemeClr val="bg1">
                  <a:lumMod val="75000"/>
                </a:schemeClr>
              </a:solidFill>
              <a:latin typeface="Calisto MT" panose="02040603050505030304" pitchFamily="18" charset="0"/>
            </a:endParaRPr>
          </a:p>
        </p:txBody>
      </p:sp>
      <p:grpSp>
        <p:nvGrpSpPr>
          <p:cNvPr id="15" name="Group 14"/>
          <p:cNvGrpSpPr/>
          <p:nvPr/>
        </p:nvGrpSpPr>
        <p:grpSpPr>
          <a:xfrm>
            <a:off x="5195888" y="3581400"/>
            <a:ext cx="2019300" cy="2019300"/>
            <a:chOff x="5143500" y="3263900"/>
            <a:chExt cx="2019300" cy="2019300"/>
          </a:xfrm>
        </p:grpSpPr>
        <p:sp>
          <p:nvSpPr>
            <p:cNvPr id="8" name="Block Arc 7"/>
            <p:cNvSpPr/>
            <p:nvPr/>
          </p:nvSpPr>
          <p:spPr>
            <a:xfrm rot="15824741">
              <a:off x="5143500" y="3263900"/>
              <a:ext cx="2019300" cy="2019300"/>
            </a:xfrm>
            <a:prstGeom prst="blockArc">
              <a:avLst>
                <a:gd name="adj1" fmla="val 6542988"/>
                <a:gd name="adj2" fmla="val 447634"/>
                <a:gd name="adj3" fmla="val 10039"/>
              </a:avLst>
            </a:prstGeom>
            <a:gradFill>
              <a:gsLst>
                <a:gs pos="0">
                  <a:srgbClr val="00B050"/>
                </a:gs>
                <a:gs pos="100000">
                  <a:srgbClr val="056F4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endParaRPr>
            </a:p>
          </p:txBody>
        </p:sp>
        <p:sp>
          <p:nvSpPr>
            <p:cNvPr id="9" name="TextBox 8"/>
            <p:cNvSpPr txBox="1"/>
            <p:nvPr/>
          </p:nvSpPr>
          <p:spPr>
            <a:xfrm>
              <a:off x="5467350" y="3924984"/>
              <a:ext cx="1422400" cy="646331"/>
            </a:xfrm>
            <a:prstGeom prst="rect">
              <a:avLst/>
            </a:prstGeom>
            <a:noFill/>
          </p:spPr>
          <p:txBody>
            <a:bodyPr wrap="square" rtlCol="0">
              <a:spAutoFit/>
            </a:bodyPr>
            <a:lstStyle/>
            <a:p>
              <a:pPr algn="ctr"/>
              <a:r>
                <a:rPr lang="en-US" sz="3600" dirty="0" smtClean="0">
                  <a:latin typeface="Calisto MT" panose="02040603050505030304" pitchFamily="18" charset="0"/>
                </a:rPr>
                <a:t>50</a:t>
              </a:r>
              <a:r>
                <a:rPr lang="pl-PL" sz="3600" dirty="0" smtClean="0">
                  <a:latin typeface="Calisto MT" panose="02040603050505030304" pitchFamily="18" charset="0"/>
                </a:rPr>
                <a:t>%</a:t>
              </a:r>
              <a:endParaRPr lang="pl-PL" sz="3600" dirty="0">
                <a:latin typeface="Calisto MT" panose="02040603050505030304" pitchFamily="18" charset="0"/>
              </a:endParaRPr>
            </a:p>
          </p:txBody>
        </p:sp>
      </p:grpSp>
      <p:grpSp>
        <p:nvGrpSpPr>
          <p:cNvPr id="16" name="Group 15"/>
          <p:cNvGrpSpPr/>
          <p:nvPr/>
        </p:nvGrpSpPr>
        <p:grpSpPr>
          <a:xfrm>
            <a:off x="8121650" y="3409950"/>
            <a:ext cx="2019300" cy="2019300"/>
            <a:chOff x="8121650" y="3282950"/>
            <a:chExt cx="2019300" cy="2019300"/>
          </a:xfrm>
        </p:grpSpPr>
        <p:sp>
          <p:nvSpPr>
            <p:cNvPr id="10" name="Block Arc 9"/>
            <p:cNvSpPr/>
            <p:nvPr/>
          </p:nvSpPr>
          <p:spPr>
            <a:xfrm rot="15990181">
              <a:off x="8121650" y="3282950"/>
              <a:ext cx="2019300" cy="2019300"/>
            </a:xfrm>
            <a:prstGeom prst="blockArc">
              <a:avLst>
                <a:gd name="adj1" fmla="val 12346870"/>
                <a:gd name="adj2" fmla="val 447634"/>
                <a:gd name="adj3" fmla="val 10039"/>
              </a:avLst>
            </a:prstGeom>
            <a:gradFill flip="none" rotWithShape="1">
              <a:gsLst>
                <a:gs pos="0">
                  <a:schemeClr val="accent1">
                    <a:lumMod val="50000"/>
                  </a:schemeClr>
                </a:gs>
                <a:gs pos="100000">
                  <a:schemeClr val="accent1">
                    <a:lumMod val="60000"/>
                    <a:lumOff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endParaRPr>
            </a:p>
          </p:txBody>
        </p:sp>
        <p:sp>
          <p:nvSpPr>
            <p:cNvPr id="11" name="TextBox 10"/>
            <p:cNvSpPr txBox="1"/>
            <p:nvPr/>
          </p:nvSpPr>
          <p:spPr>
            <a:xfrm>
              <a:off x="8445500" y="3944034"/>
              <a:ext cx="1422400" cy="646331"/>
            </a:xfrm>
            <a:prstGeom prst="rect">
              <a:avLst/>
            </a:prstGeom>
            <a:noFill/>
          </p:spPr>
          <p:txBody>
            <a:bodyPr wrap="square" rtlCol="0">
              <a:spAutoFit/>
            </a:bodyPr>
            <a:lstStyle/>
            <a:p>
              <a:pPr algn="ctr"/>
              <a:r>
                <a:rPr lang="pl-PL" sz="3600" dirty="0" smtClean="0">
                  <a:latin typeface="Calisto MT" panose="02040603050505030304" pitchFamily="18" charset="0"/>
                </a:rPr>
                <a:t>3</a:t>
              </a:r>
              <a:r>
                <a:rPr lang="en-US" sz="3600" dirty="0" smtClean="0">
                  <a:latin typeface="Calisto MT" panose="02040603050505030304" pitchFamily="18" charset="0"/>
                </a:rPr>
                <a:t>7</a:t>
              </a:r>
              <a:r>
                <a:rPr lang="pl-PL" sz="3600" dirty="0" smtClean="0">
                  <a:latin typeface="Calisto MT" panose="02040603050505030304" pitchFamily="18" charset="0"/>
                </a:rPr>
                <a:t>%</a:t>
              </a:r>
              <a:endParaRPr lang="pl-PL" sz="3600" dirty="0">
                <a:latin typeface="Calisto MT" panose="02040603050505030304" pitchFamily="18" charset="0"/>
              </a:endParaRPr>
            </a:p>
          </p:txBody>
        </p:sp>
      </p:grpSp>
      <p:grpSp>
        <p:nvGrpSpPr>
          <p:cNvPr id="14" name="Group 13"/>
          <p:cNvGrpSpPr/>
          <p:nvPr/>
        </p:nvGrpSpPr>
        <p:grpSpPr>
          <a:xfrm>
            <a:off x="2270125" y="3409950"/>
            <a:ext cx="2019300" cy="2019300"/>
            <a:chOff x="2270125" y="3282950"/>
            <a:chExt cx="2019300" cy="2019300"/>
          </a:xfrm>
        </p:grpSpPr>
        <p:sp>
          <p:nvSpPr>
            <p:cNvPr id="12" name="Block Arc 11"/>
            <p:cNvSpPr/>
            <p:nvPr/>
          </p:nvSpPr>
          <p:spPr>
            <a:xfrm rot="15964276">
              <a:off x="2270125" y="3282950"/>
              <a:ext cx="2019300" cy="2019300"/>
            </a:xfrm>
            <a:prstGeom prst="blockArc">
              <a:avLst>
                <a:gd name="adj1" fmla="val 3483263"/>
                <a:gd name="adj2" fmla="val 447634"/>
                <a:gd name="adj3" fmla="val 10039"/>
              </a:avLst>
            </a:prstGeom>
            <a:gradFill flip="none" rotWithShape="1">
              <a:gsLst>
                <a:gs pos="0">
                  <a:srgbClr val="C00000"/>
                </a:gs>
                <a:gs pos="100000">
                  <a:schemeClr val="accent2">
                    <a:lumMod val="60000"/>
                    <a:lumOff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endParaRPr>
            </a:p>
          </p:txBody>
        </p:sp>
        <p:sp>
          <p:nvSpPr>
            <p:cNvPr id="13" name="TextBox 12"/>
            <p:cNvSpPr txBox="1"/>
            <p:nvPr/>
          </p:nvSpPr>
          <p:spPr>
            <a:xfrm>
              <a:off x="2593975" y="3944034"/>
              <a:ext cx="1422400" cy="646331"/>
            </a:xfrm>
            <a:prstGeom prst="rect">
              <a:avLst/>
            </a:prstGeom>
            <a:noFill/>
          </p:spPr>
          <p:txBody>
            <a:bodyPr wrap="square" rtlCol="0">
              <a:spAutoFit/>
            </a:bodyPr>
            <a:lstStyle/>
            <a:p>
              <a:pPr algn="ctr"/>
              <a:r>
                <a:rPr lang="en-US" sz="3600" dirty="0" smtClean="0">
                  <a:latin typeface="Calisto MT" panose="02040603050505030304" pitchFamily="18" charset="0"/>
                </a:rPr>
                <a:t>64</a:t>
              </a:r>
              <a:r>
                <a:rPr lang="pl-PL" sz="3600" dirty="0" smtClean="0">
                  <a:latin typeface="Calisto MT" panose="02040603050505030304" pitchFamily="18" charset="0"/>
                </a:rPr>
                <a:t>%</a:t>
              </a:r>
              <a:endParaRPr lang="pl-PL" sz="3600" dirty="0">
                <a:latin typeface="Calisto MT" panose="02040603050505030304" pitchFamily="18" charset="0"/>
              </a:endParaRPr>
            </a:p>
          </p:txBody>
        </p:sp>
      </p:grpSp>
      <p:sp>
        <p:nvSpPr>
          <p:cNvPr id="19" name="TextBox 18"/>
          <p:cNvSpPr txBox="1"/>
          <p:nvPr/>
        </p:nvSpPr>
        <p:spPr>
          <a:xfrm>
            <a:off x="1955800" y="2197100"/>
            <a:ext cx="8686800" cy="1200329"/>
          </a:xfrm>
          <a:prstGeom prst="rect">
            <a:avLst/>
          </a:prstGeom>
          <a:noFill/>
        </p:spPr>
        <p:txBody>
          <a:bodyPr wrap="square" rtlCol="0">
            <a:spAutoFit/>
          </a:bodyPr>
          <a:lstStyle/>
          <a:p>
            <a:pPr algn="ctr"/>
            <a:r>
              <a:rPr lang="en-US" b="1" dirty="0">
                <a:solidFill>
                  <a:srgbClr val="909090"/>
                </a:solidFill>
                <a:latin typeface="Calisto MT" panose="02040603050505030304" pitchFamily="18" charset="0"/>
              </a:rPr>
              <a:t>50%</a:t>
            </a:r>
            <a:r>
              <a:rPr lang="en-US" dirty="0">
                <a:solidFill>
                  <a:srgbClr val="909090"/>
                </a:solidFill>
                <a:latin typeface="Calisto MT" panose="02040603050505030304" pitchFamily="18" charset="0"/>
              </a:rPr>
              <a:t> of businesses plan to spend more on </a:t>
            </a:r>
            <a:r>
              <a:rPr lang="en-US" dirty="0" err="1">
                <a:solidFill>
                  <a:srgbClr val="909090"/>
                </a:solidFill>
                <a:latin typeface="Calisto MT" panose="02040603050505030304" pitchFamily="18" charset="0"/>
              </a:rPr>
              <a:t>chatbots</a:t>
            </a:r>
            <a:r>
              <a:rPr lang="en-US" dirty="0">
                <a:solidFill>
                  <a:srgbClr val="909090"/>
                </a:solidFill>
                <a:latin typeface="Calisto MT" panose="02040603050505030304" pitchFamily="18" charset="0"/>
              </a:rPr>
              <a:t> than on mobile apps.</a:t>
            </a:r>
            <a:r>
              <a:rPr lang="en-US" b="1" dirty="0">
                <a:solidFill>
                  <a:srgbClr val="909090"/>
                </a:solidFill>
                <a:latin typeface="Calisto MT" panose="02040603050505030304" pitchFamily="18" charset="0"/>
              </a:rPr>
              <a:t> 64%</a:t>
            </a:r>
            <a:r>
              <a:rPr lang="en-US" dirty="0">
                <a:solidFill>
                  <a:srgbClr val="909090"/>
                </a:solidFill>
                <a:latin typeface="Calisto MT" panose="02040603050505030304" pitchFamily="18" charset="0"/>
              </a:rPr>
              <a:t> of internet users say 24-hour service is the best feature of </a:t>
            </a:r>
            <a:r>
              <a:rPr lang="en-US" dirty="0" err="1">
                <a:solidFill>
                  <a:srgbClr val="909090"/>
                </a:solidFill>
                <a:latin typeface="Calisto MT" panose="02040603050505030304" pitchFamily="18" charset="0"/>
              </a:rPr>
              <a:t>chatbots</a:t>
            </a:r>
            <a:r>
              <a:rPr lang="en-US" dirty="0">
                <a:solidFill>
                  <a:srgbClr val="909090"/>
                </a:solidFill>
                <a:latin typeface="Calisto MT" panose="02040603050505030304" pitchFamily="18" charset="0"/>
              </a:rPr>
              <a:t>. </a:t>
            </a:r>
            <a:r>
              <a:rPr lang="en-US" b="1" dirty="0">
                <a:solidFill>
                  <a:srgbClr val="909090"/>
                </a:solidFill>
                <a:latin typeface="Calisto MT" panose="02040603050505030304" pitchFamily="18" charset="0"/>
              </a:rPr>
              <a:t>37%</a:t>
            </a:r>
            <a:r>
              <a:rPr lang="en-US" dirty="0">
                <a:solidFill>
                  <a:srgbClr val="909090"/>
                </a:solidFill>
                <a:latin typeface="Calisto MT" panose="02040603050505030304" pitchFamily="18" charset="0"/>
              </a:rPr>
              <a:t> of people use a customer service bot to get a quick answer in an emergency. There were over 300,000 </a:t>
            </a:r>
            <a:r>
              <a:rPr lang="en-US" dirty="0" err="1">
                <a:solidFill>
                  <a:srgbClr val="909090"/>
                </a:solidFill>
                <a:latin typeface="Calisto MT" panose="02040603050505030304" pitchFamily="18" charset="0"/>
              </a:rPr>
              <a:t>chatbots</a:t>
            </a:r>
            <a:r>
              <a:rPr lang="en-US" dirty="0">
                <a:solidFill>
                  <a:srgbClr val="909090"/>
                </a:solidFill>
                <a:latin typeface="Calisto MT" panose="02040603050505030304" pitchFamily="18" charset="0"/>
              </a:rPr>
              <a:t> on Facebook in 2018.</a:t>
            </a:r>
            <a:endParaRPr lang="pl-PL" dirty="0">
              <a:solidFill>
                <a:srgbClr val="909090"/>
              </a:solidFill>
              <a:latin typeface="Calisto MT" panose="02040603050505030304" pitchFamily="18" charset="0"/>
            </a:endParaRPr>
          </a:p>
        </p:txBody>
      </p:sp>
      <p:sp>
        <p:nvSpPr>
          <p:cNvPr id="20" name="TextBox 19"/>
          <p:cNvSpPr txBox="1"/>
          <p:nvPr/>
        </p:nvSpPr>
        <p:spPr>
          <a:xfrm>
            <a:off x="1955800" y="1259700"/>
            <a:ext cx="8686800" cy="646331"/>
          </a:xfrm>
          <a:prstGeom prst="rect">
            <a:avLst/>
          </a:prstGeom>
          <a:noFill/>
        </p:spPr>
        <p:txBody>
          <a:bodyPr wrap="square" rtlCol="0">
            <a:spAutoFit/>
          </a:bodyPr>
          <a:lstStyle/>
          <a:p>
            <a:pPr algn="ctr"/>
            <a:r>
              <a:rPr lang="en-US" sz="3600" b="1" dirty="0" smtClean="0">
                <a:latin typeface="Calisto MT" panose="02040603050505030304" pitchFamily="18" charset="0"/>
              </a:rPr>
              <a:t>Business shift towards </a:t>
            </a:r>
            <a:r>
              <a:rPr lang="en-US" sz="3600" b="1" dirty="0" err="1" smtClean="0">
                <a:latin typeface="Calisto MT" panose="02040603050505030304" pitchFamily="18" charset="0"/>
              </a:rPr>
              <a:t>ChatBot</a:t>
            </a:r>
            <a:endParaRPr lang="en-US" sz="3600" b="1" dirty="0" smtClean="0">
              <a:latin typeface="Calisto MT" panose="02040603050505030304" pitchFamily="18" charset="0"/>
            </a:endParaRPr>
          </a:p>
        </p:txBody>
      </p:sp>
    </p:spTree>
    <p:extLst>
      <p:ext uri="{BB962C8B-B14F-4D97-AF65-F5344CB8AC3E}">
        <p14:creationId xmlns:p14="http://schemas.microsoft.com/office/powerpoint/2010/main" val="129159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2621" y="356420"/>
            <a:ext cx="6685319" cy="971659"/>
          </a:xfrm>
          <a:noFill/>
        </p:spPr>
        <p:txBody>
          <a:bodyPr>
            <a:normAutofit fontScale="90000"/>
          </a:bodyPr>
          <a:lstStyle/>
          <a:p>
            <a:r>
              <a:rPr lang="en-US" b="1" dirty="0" smtClean="0">
                <a:latin typeface="Open Sans" panose="020B0606030504020204" pitchFamily="34" charset="0"/>
                <a:ea typeface="Open Sans" panose="020B0606030504020204" pitchFamily="34" charset="0"/>
                <a:cs typeface="Open Sans" panose="020B0606030504020204" pitchFamily="34" charset="0"/>
              </a:rPr>
              <a:t>VIT-</a:t>
            </a:r>
            <a:r>
              <a:rPr lang="en-US" b="1" dirty="0" err="1" smtClean="0">
                <a:latin typeface="Open Sans" panose="020B0606030504020204" pitchFamily="34" charset="0"/>
                <a:ea typeface="Open Sans" panose="020B0606030504020204" pitchFamily="34" charset="0"/>
                <a:cs typeface="Open Sans" panose="020B0606030504020204" pitchFamily="34" charset="0"/>
              </a:rPr>
              <a:t>FAQAssist</a:t>
            </a:r>
            <a:r>
              <a:rPr lang="en-US" b="1" dirty="0" smtClean="0">
                <a:latin typeface="Open Sans" panose="020B0606030504020204" pitchFamily="34" charset="0"/>
                <a:ea typeface="Open Sans" panose="020B0606030504020204" pitchFamily="34" charset="0"/>
                <a:cs typeface="Open Sans" panose="020B0606030504020204" pitchFamily="34" charset="0"/>
              </a:rPr>
              <a:t> Bot</a:t>
            </a:r>
            <a:endParaRPr lang="pl-PL" b="1"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Title 1"/>
          <p:cNvSpPr txBox="1">
            <a:spLocks/>
          </p:cNvSpPr>
          <p:nvPr/>
        </p:nvSpPr>
        <p:spPr>
          <a:xfrm>
            <a:off x="8113952" y="282919"/>
            <a:ext cx="3479972" cy="444954"/>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800" b="1" dirty="0" smtClean="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FROM ‘EXCESS’ TO ‘ACCESS’</a:t>
            </a:r>
            <a:endParaRPr lang="pl-PL" sz="1800" b="1"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Oval 5"/>
          <p:cNvSpPr/>
          <p:nvPr/>
        </p:nvSpPr>
        <p:spPr>
          <a:xfrm>
            <a:off x="11509829" y="6270172"/>
            <a:ext cx="406399" cy="406399"/>
          </a:xfrm>
          <a:prstGeom prst="ellipse">
            <a:avLst/>
          </a:prstGeom>
          <a:solidFill>
            <a:srgbClr val="80A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 name="Oval 6"/>
          <p:cNvSpPr/>
          <p:nvPr/>
        </p:nvSpPr>
        <p:spPr>
          <a:xfrm>
            <a:off x="274936" y="6270171"/>
            <a:ext cx="406399" cy="406399"/>
          </a:xfrm>
          <a:prstGeom prst="ellipse">
            <a:avLst/>
          </a:prstGeom>
          <a:solidFill>
            <a:srgbClr val="80A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latin typeface="PT Sans" panose="020B0503020203020204" pitchFamily="34" charset="-18"/>
                <a:ea typeface="PT Sans" panose="020B0503020203020204" pitchFamily="34" charset="-18"/>
              </a:rPr>
              <a:t>7</a:t>
            </a:r>
          </a:p>
        </p:txBody>
      </p:sp>
      <p:sp>
        <p:nvSpPr>
          <p:cNvPr id="8" name="Oval 7"/>
          <p:cNvSpPr/>
          <p:nvPr/>
        </p:nvSpPr>
        <p:spPr>
          <a:xfrm>
            <a:off x="6724388" y="218341"/>
            <a:ext cx="1019063" cy="101906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Oval 9"/>
          <p:cNvSpPr/>
          <p:nvPr/>
        </p:nvSpPr>
        <p:spPr>
          <a:xfrm>
            <a:off x="315453" y="362068"/>
            <a:ext cx="365882" cy="36588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Oval 10"/>
          <p:cNvSpPr/>
          <p:nvPr/>
        </p:nvSpPr>
        <p:spPr>
          <a:xfrm>
            <a:off x="822287" y="6254041"/>
            <a:ext cx="194655" cy="19465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Oval 13"/>
          <p:cNvSpPr/>
          <p:nvPr/>
        </p:nvSpPr>
        <p:spPr>
          <a:xfrm>
            <a:off x="8925741" y="2055828"/>
            <a:ext cx="356849" cy="35684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15" name="Oval 14"/>
          <p:cNvSpPr/>
          <p:nvPr/>
        </p:nvSpPr>
        <p:spPr>
          <a:xfrm>
            <a:off x="9329601" y="1972008"/>
            <a:ext cx="233477" cy="23347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Subtitle 2"/>
          <p:cNvSpPr txBox="1">
            <a:spLocks/>
          </p:cNvSpPr>
          <p:nvPr/>
        </p:nvSpPr>
        <p:spPr>
          <a:xfrm>
            <a:off x="315452" y="1384301"/>
            <a:ext cx="11156275" cy="483507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10000"/>
              </a:lnSpc>
            </a:pPr>
            <a:r>
              <a:rPr lang="en-US" sz="1400" cap="small" dirty="0" err="1">
                <a:solidFill>
                  <a:schemeClr val="tx1">
                    <a:lumMod val="50000"/>
                    <a:lumOff val="50000"/>
                  </a:schemeClr>
                </a:solidFill>
                <a:latin typeface="Open Sans" pitchFamily="34" charset="0"/>
                <a:ea typeface="Open Sans" pitchFamily="34" charset="0"/>
                <a:cs typeface="Open Sans" pitchFamily="34" charset="0"/>
              </a:rPr>
              <a:t>VITQuickFAQ</a:t>
            </a:r>
            <a:r>
              <a:rPr lang="en-US" sz="1400" cap="small" dirty="0">
                <a:solidFill>
                  <a:schemeClr val="tx1">
                    <a:lumMod val="50000"/>
                    <a:lumOff val="50000"/>
                  </a:schemeClr>
                </a:solidFill>
                <a:latin typeface="Open Sans" pitchFamily="34" charset="0"/>
                <a:ea typeface="Open Sans" pitchFamily="34" charset="0"/>
                <a:cs typeface="Open Sans" pitchFamily="34" charset="0"/>
              </a:rPr>
              <a:t> is your swift and reliable companion for navigating the frequently asked questions at VIT Chennai. Designed for efficiency, this </a:t>
            </a:r>
            <a:r>
              <a:rPr lang="en-US" sz="1400" cap="small" dirty="0" err="1">
                <a:solidFill>
                  <a:schemeClr val="tx1">
                    <a:lumMod val="50000"/>
                    <a:lumOff val="50000"/>
                  </a:schemeClr>
                </a:solidFill>
                <a:latin typeface="Open Sans" pitchFamily="34" charset="0"/>
                <a:ea typeface="Open Sans" pitchFamily="34" charset="0"/>
                <a:cs typeface="Open Sans" pitchFamily="34" charset="0"/>
              </a:rPr>
              <a:t>chatbot</a:t>
            </a:r>
            <a:r>
              <a:rPr lang="en-US" sz="1400" cap="small" dirty="0">
                <a:solidFill>
                  <a:schemeClr val="tx1">
                    <a:lumMod val="50000"/>
                    <a:lumOff val="50000"/>
                  </a:schemeClr>
                </a:solidFill>
                <a:latin typeface="Open Sans" pitchFamily="34" charset="0"/>
                <a:ea typeface="Open Sans" pitchFamily="34" charset="0"/>
                <a:cs typeface="Open Sans" pitchFamily="34" charset="0"/>
              </a:rPr>
              <a:t> streamlines the process of obtaining accurate and timely information. Whether you're seeking details about admissions, course structures, or campus services, </a:t>
            </a:r>
            <a:r>
              <a:rPr lang="en-US" sz="1400" cap="small" dirty="0" err="1">
                <a:solidFill>
                  <a:schemeClr val="tx1">
                    <a:lumMod val="50000"/>
                    <a:lumOff val="50000"/>
                  </a:schemeClr>
                </a:solidFill>
                <a:latin typeface="Open Sans" pitchFamily="34" charset="0"/>
                <a:ea typeface="Open Sans" pitchFamily="34" charset="0"/>
                <a:cs typeface="Open Sans" pitchFamily="34" charset="0"/>
              </a:rPr>
              <a:t>VITQuickFAQ</a:t>
            </a:r>
            <a:r>
              <a:rPr lang="en-US" sz="1400" cap="small" dirty="0">
                <a:solidFill>
                  <a:schemeClr val="tx1">
                    <a:lumMod val="50000"/>
                    <a:lumOff val="50000"/>
                  </a:schemeClr>
                </a:solidFill>
                <a:latin typeface="Open Sans" pitchFamily="34" charset="0"/>
                <a:ea typeface="Open Sans" pitchFamily="34" charset="0"/>
                <a:cs typeface="Open Sans" pitchFamily="34" charset="0"/>
              </a:rPr>
              <a:t> is here to provide instant and concise answers</a:t>
            </a:r>
            <a:endParaRPr lang="en-US" sz="1200" cap="small" dirty="0">
              <a:solidFill>
                <a:schemeClr val="tx1">
                  <a:lumMod val="50000"/>
                  <a:lumOff val="50000"/>
                </a:schemeClr>
              </a:solidFill>
              <a:latin typeface="Open Sans" pitchFamily="34" charset="0"/>
              <a:ea typeface="Open Sans" pitchFamily="34" charset="0"/>
              <a:cs typeface="Open Sans" pitchFamily="34" charset="0"/>
            </a:endParaRPr>
          </a:p>
          <a:p>
            <a:pPr algn="just">
              <a:lnSpc>
                <a:spcPct val="110000"/>
              </a:lnSpc>
            </a:pPr>
            <a:r>
              <a:rPr lang="en-US" sz="1200" b="1" cap="small" dirty="0">
                <a:solidFill>
                  <a:schemeClr val="tx1">
                    <a:lumMod val="50000"/>
                    <a:lumOff val="50000"/>
                  </a:schemeClr>
                </a:solidFill>
                <a:latin typeface="Open Sans" pitchFamily="34" charset="0"/>
                <a:ea typeface="Open Sans" pitchFamily="34" charset="0"/>
                <a:cs typeface="Open Sans" pitchFamily="34" charset="0"/>
              </a:rPr>
              <a:t>Our </a:t>
            </a:r>
            <a:r>
              <a:rPr lang="en-US" sz="1200" b="1" cap="small" dirty="0" err="1">
                <a:solidFill>
                  <a:schemeClr val="tx1">
                    <a:lumMod val="50000"/>
                    <a:lumOff val="50000"/>
                  </a:schemeClr>
                </a:solidFill>
                <a:latin typeface="Open Sans" pitchFamily="34" charset="0"/>
                <a:ea typeface="Open Sans" pitchFamily="34" charset="0"/>
                <a:cs typeface="Open Sans" pitchFamily="34" charset="0"/>
              </a:rPr>
              <a:t>Chatbot</a:t>
            </a:r>
            <a:r>
              <a:rPr lang="en-US" sz="1200" b="1" cap="small" dirty="0">
                <a:solidFill>
                  <a:schemeClr val="tx1">
                    <a:lumMod val="50000"/>
                    <a:lumOff val="50000"/>
                  </a:schemeClr>
                </a:solidFill>
                <a:latin typeface="Open Sans" pitchFamily="34" charset="0"/>
                <a:ea typeface="Open Sans" pitchFamily="34" charset="0"/>
                <a:cs typeface="Open Sans" pitchFamily="34" charset="0"/>
              </a:rPr>
              <a:t> will be designed for the merchandisers to :</a:t>
            </a:r>
          </a:p>
          <a:p>
            <a:pPr algn="just">
              <a:lnSpc>
                <a:spcPct val="110000"/>
              </a:lnSpc>
            </a:pP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	* Student </a:t>
            </a:r>
            <a:r>
              <a:rPr lang="en-US" sz="1200" cap="small" dirty="0">
                <a:solidFill>
                  <a:schemeClr val="tx1">
                    <a:lumMod val="50000"/>
                    <a:lumOff val="50000"/>
                  </a:schemeClr>
                </a:solidFill>
                <a:latin typeface="Open Sans" pitchFamily="34" charset="0"/>
                <a:ea typeface="Open Sans" pitchFamily="34" charset="0"/>
                <a:cs typeface="Open Sans" pitchFamily="34" charset="0"/>
              </a:rPr>
              <a:t>u</a:t>
            </a: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ser </a:t>
            </a:r>
            <a:r>
              <a:rPr lang="en-US" sz="1200" cap="small" dirty="0">
                <a:solidFill>
                  <a:schemeClr val="tx1">
                    <a:lumMod val="50000"/>
                    <a:lumOff val="50000"/>
                  </a:schemeClr>
                </a:solidFill>
                <a:latin typeface="Open Sans" pitchFamily="34" charset="0"/>
                <a:ea typeface="Open Sans" pitchFamily="34" charset="0"/>
                <a:cs typeface="Open Sans" pitchFamily="34" charset="0"/>
              </a:rPr>
              <a:t>login &amp; register.</a:t>
            </a:r>
          </a:p>
          <a:p>
            <a:pPr algn="just">
              <a:lnSpc>
                <a:spcPct val="110000"/>
              </a:lnSpc>
            </a:pP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	* </a:t>
            </a:r>
            <a:r>
              <a:rPr lang="en-US" sz="1200" cap="small" dirty="0">
                <a:solidFill>
                  <a:schemeClr val="tx1">
                    <a:lumMod val="50000"/>
                    <a:lumOff val="50000"/>
                  </a:schemeClr>
                </a:solidFill>
                <a:latin typeface="Open Sans" pitchFamily="34" charset="0"/>
                <a:ea typeface="Open Sans" pitchFamily="34" charset="0"/>
                <a:cs typeface="Open Sans" pitchFamily="34" charset="0"/>
              </a:rPr>
              <a:t>Browse categories &amp; products• Place, view or cancel orders</a:t>
            </a: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a:t>
            </a:r>
            <a:endParaRPr lang="en-US" sz="1200" cap="small" dirty="0">
              <a:solidFill>
                <a:schemeClr val="tx1">
                  <a:lumMod val="50000"/>
                  <a:lumOff val="50000"/>
                </a:schemeClr>
              </a:solidFill>
              <a:latin typeface="Open Sans" pitchFamily="34" charset="0"/>
              <a:ea typeface="Open Sans" pitchFamily="34" charset="0"/>
              <a:cs typeface="Open Sans" pitchFamily="34" charset="0"/>
            </a:endParaRPr>
          </a:p>
          <a:p>
            <a:pPr algn="just">
              <a:lnSpc>
                <a:spcPct val="110000"/>
              </a:lnSpc>
            </a:pP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	</a:t>
            </a:r>
            <a:r>
              <a:rPr lang="en-US" sz="1200" cap="small" dirty="0">
                <a:solidFill>
                  <a:schemeClr val="tx1">
                    <a:lumMod val="50000"/>
                    <a:lumOff val="50000"/>
                  </a:schemeClr>
                </a:solidFill>
                <a:latin typeface="Open Sans" pitchFamily="34" charset="0"/>
                <a:ea typeface="Open Sans" pitchFamily="34" charset="0"/>
                <a:cs typeface="Open Sans" pitchFamily="34" charset="0"/>
              </a:rPr>
              <a:t>* Frequently Asked Questions(FAQ) answering </a:t>
            </a:r>
            <a:r>
              <a:rPr lang="en-US" sz="1200" cap="small" dirty="0" err="1">
                <a:solidFill>
                  <a:schemeClr val="tx1">
                    <a:lumMod val="50000"/>
                    <a:lumOff val="50000"/>
                  </a:schemeClr>
                </a:solidFill>
                <a:latin typeface="Open Sans" pitchFamily="34" charset="0"/>
                <a:ea typeface="Open Sans" pitchFamily="34" charset="0"/>
                <a:cs typeface="Open Sans" pitchFamily="34" charset="0"/>
              </a:rPr>
              <a:t>chatbot</a:t>
            </a:r>
            <a:r>
              <a:rPr lang="en-US" sz="1200" cap="small" dirty="0">
                <a:solidFill>
                  <a:schemeClr val="tx1">
                    <a:lumMod val="50000"/>
                    <a:lumOff val="50000"/>
                  </a:schemeClr>
                </a:solidFill>
                <a:latin typeface="Open Sans" pitchFamily="34" charset="0"/>
                <a:ea typeface="Open Sans" pitchFamily="34" charset="0"/>
                <a:cs typeface="Open Sans" pitchFamily="34" charset="0"/>
              </a:rPr>
              <a:t>, </a:t>
            </a:r>
            <a:r>
              <a:rPr lang="en-US" sz="1200" cap="small" dirty="0" err="1">
                <a:solidFill>
                  <a:schemeClr val="tx1">
                    <a:lumMod val="50000"/>
                    <a:lumOff val="50000"/>
                  </a:schemeClr>
                </a:solidFill>
                <a:latin typeface="Open Sans" pitchFamily="34" charset="0"/>
                <a:ea typeface="Open Sans" pitchFamily="34" charset="0"/>
                <a:cs typeface="Open Sans" pitchFamily="34" charset="0"/>
              </a:rPr>
              <a:t>customly</a:t>
            </a:r>
            <a:r>
              <a:rPr lang="en-US" sz="1200" cap="small" dirty="0">
                <a:solidFill>
                  <a:schemeClr val="tx1">
                    <a:lumMod val="50000"/>
                    <a:lumOff val="50000"/>
                  </a:schemeClr>
                </a:solidFill>
                <a:latin typeface="Open Sans" pitchFamily="34" charset="0"/>
                <a:ea typeface="Open Sans" pitchFamily="34" charset="0"/>
                <a:cs typeface="Open Sans" pitchFamily="34" charset="0"/>
              </a:rPr>
              <a:t> built to answer any question related to </a:t>
            </a: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IEEE-VIT	.</a:t>
            </a:r>
            <a:endParaRPr lang="en-US" sz="1200" cap="small" dirty="0">
              <a:solidFill>
                <a:schemeClr val="tx1">
                  <a:lumMod val="50000"/>
                  <a:lumOff val="50000"/>
                </a:schemeClr>
              </a:solidFill>
              <a:latin typeface="Open Sans" pitchFamily="34" charset="0"/>
              <a:ea typeface="Open Sans" pitchFamily="34" charset="0"/>
              <a:cs typeface="Open Sans" pitchFamily="34" charset="0"/>
            </a:endParaRPr>
          </a:p>
          <a:p>
            <a:pPr algn="just">
              <a:lnSpc>
                <a:spcPct val="110000"/>
              </a:lnSpc>
            </a:pP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	* </a:t>
            </a:r>
            <a:r>
              <a:rPr lang="en-US" sz="1200" cap="small" dirty="0">
                <a:solidFill>
                  <a:schemeClr val="tx1">
                    <a:lumMod val="50000"/>
                    <a:lumOff val="50000"/>
                  </a:schemeClr>
                </a:solidFill>
                <a:latin typeface="Open Sans" pitchFamily="34" charset="0"/>
                <a:ea typeface="Open Sans" pitchFamily="34" charset="0"/>
                <a:cs typeface="Open Sans" pitchFamily="34" charset="0"/>
              </a:rPr>
              <a:t>Further, an API is created for the same using </a:t>
            </a:r>
            <a:r>
              <a:rPr lang="en-US" sz="1200" cap="small" dirty="0" err="1" smtClean="0">
                <a:solidFill>
                  <a:schemeClr val="tx1">
                    <a:lumMod val="50000"/>
                    <a:lumOff val="50000"/>
                  </a:schemeClr>
                </a:solidFill>
                <a:latin typeface="Open Sans" pitchFamily="34" charset="0"/>
                <a:ea typeface="Open Sans" pitchFamily="34" charset="0"/>
                <a:cs typeface="Open Sans" pitchFamily="34" charset="0"/>
              </a:rPr>
              <a:t>FastAPI</a:t>
            </a: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a:t>
            </a:r>
            <a:endParaRPr lang="en-US" sz="1200" cap="small" dirty="0">
              <a:solidFill>
                <a:schemeClr val="tx1">
                  <a:lumMod val="50000"/>
                  <a:lumOff val="50000"/>
                </a:schemeClr>
              </a:solidFill>
              <a:latin typeface="Open Sans" pitchFamily="34" charset="0"/>
              <a:ea typeface="Open Sans" pitchFamily="34" charset="0"/>
              <a:cs typeface="Open Sans" pitchFamily="34" charset="0"/>
            </a:endParaRPr>
          </a:p>
          <a:p>
            <a:pPr algn="just">
              <a:lnSpc>
                <a:spcPct val="110000"/>
              </a:lnSpc>
            </a:pPr>
            <a:endParaRPr lang="en-US" sz="1200" cap="small" dirty="0">
              <a:solidFill>
                <a:schemeClr val="tx1">
                  <a:lumMod val="50000"/>
                  <a:lumOff val="50000"/>
                </a:schemeClr>
              </a:solidFill>
              <a:latin typeface="Open Sans" pitchFamily="34" charset="0"/>
              <a:ea typeface="Open Sans" pitchFamily="34" charset="0"/>
              <a:cs typeface="Open Sans" pitchFamily="34" charset="0"/>
            </a:endParaRPr>
          </a:p>
          <a:p>
            <a:pPr algn="just">
              <a:lnSpc>
                <a:spcPct val="110000"/>
              </a:lnSpc>
            </a:pPr>
            <a:r>
              <a:rPr lang="en-US" sz="1200" b="1" cap="small" dirty="0">
                <a:solidFill>
                  <a:schemeClr val="tx1">
                    <a:lumMod val="50000"/>
                    <a:lumOff val="50000"/>
                  </a:schemeClr>
                </a:solidFill>
                <a:latin typeface="Open Sans" pitchFamily="34" charset="0"/>
                <a:ea typeface="Open Sans" pitchFamily="34" charset="0"/>
                <a:cs typeface="Open Sans" pitchFamily="34" charset="0"/>
              </a:rPr>
              <a:t>Key Features of the Product :</a:t>
            </a:r>
          </a:p>
          <a:p>
            <a:pPr algn="just">
              <a:lnSpc>
                <a:spcPct val="110000"/>
              </a:lnSpc>
            </a:pP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	* </a:t>
            </a:r>
            <a:r>
              <a:rPr lang="en-US" sz="1200" b="1" cap="small" dirty="0">
                <a:solidFill>
                  <a:schemeClr val="tx1">
                    <a:lumMod val="50000"/>
                    <a:lumOff val="50000"/>
                  </a:schemeClr>
                </a:solidFill>
                <a:latin typeface="Open Sans" pitchFamily="34" charset="0"/>
                <a:ea typeface="Open Sans" pitchFamily="34" charset="0"/>
                <a:cs typeface="Open Sans" pitchFamily="34" charset="0"/>
              </a:rPr>
              <a:t>Instant</a:t>
            </a:r>
            <a:r>
              <a:rPr lang="en-US" sz="1200" cap="small" dirty="0">
                <a:solidFill>
                  <a:schemeClr val="tx1">
                    <a:lumMod val="50000"/>
                    <a:lumOff val="50000"/>
                  </a:schemeClr>
                </a:solidFill>
                <a:latin typeface="Open Sans" pitchFamily="34" charset="0"/>
                <a:ea typeface="Open Sans" pitchFamily="34" charset="0"/>
                <a:cs typeface="Open Sans" pitchFamily="34" charset="0"/>
              </a:rPr>
              <a:t> </a:t>
            </a:r>
            <a:r>
              <a:rPr lang="en-US" sz="1200" b="1" cap="small" dirty="0">
                <a:solidFill>
                  <a:schemeClr val="tx1">
                    <a:lumMod val="50000"/>
                    <a:lumOff val="50000"/>
                  </a:schemeClr>
                </a:solidFill>
                <a:latin typeface="Open Sans" pitchFamily="34" charset="0"/>
                <a:ea typeface="Open Sans" pitchFamily="34" charset="0"/>
                <a:cs typeface="Open Sans" pitchFamily="34" charset="0"/>
              </a:rPr>
              <a:t>Response</a:t>
            </a:r>
            <a:r>
              <a:rPr lang="en-US" sz="1200" cap="small" dirty="0">
                <a:solidFill>
                  <a:schemeClr val="tx1">
                    <a:lumMod val="50000"/>
                    <a:lumOff val="50000"/>
                  </a:schemeClr>
                </a:solidFill>
                <a:latin typeface="Open Sans" pitchFamily="34" charset="0"/>
                <a:ea typeface="Open Sans" pitchFamily="34" charset="0"/>
                <a:cs typeface="Open Sans" pitchFamily="34" charset="0"/>
              </a:rPr>
              <a:t> with automatic time-to-time pop-up(alerts).</a:t>
            </a:r>
          </a:p>
          <a:p>
            <a:pPr algn="just">
              <a:lnSpc>
                <a:spcPct val="110000"/>
              </a:lnSpc>
            </a:pP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	* Assist managing team with </a:t>
            </a:r>
            <a:r>
              <a:rPr lang="en-US" sz="1200" b="1" cap="small" dirty="0" smtClean="0">
                <a:solidFill>
                  <a:schemeClr val="tx1">
                    <a:lumMod val="50000"/>
                    <a:lumOff val="50000"/>
                  </a:schemeClr>
                </a:solidFill>
                <a:latin typeface="Open Sans" pitchFamily="34" charset="0"/>
                <a:ea typeface="Open Sans" pitchFamily="34" charset="0"/>
                <a:cs typeface="Open Sans" pitchFamily="34" charset="0"/>
              </a:rPr>
              <a:t>easy to keep track </a:t>
            </a: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functionality</a:t>
            </a:r>
          </a:p>
          <a:p>
            <a:pPr algn="just">
              <a:lnSpc>
                <a:spcPct val="110000"/>
              </a:lnSpc>
            </a:pP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	* </a:t>
            </a:r>
            <a:r>
              <a:rPr lang="en-US" sz="1200" cap="small" dirty="0">
                <a:solidFill>
                  <a:schemeClr val="tx1">
                    <a:lumMod val="50000"/>
                    <a:lumOff val="50000"/>
                  </a:schemeClr>
                </a:solidFill>
                <a:latin typeface="Open Sans" pitchFamily="34" charset="0"/>
                <a:ea typeface="Open Sans" pitchFamily="34" charset="0"/>
                <a:cs typeface="Open Sans" pitchFamily="34" charset="0"/>
              </a:rPr>
              <a:t>Work </a:t>
            </a:r>
            <a:r>
              <a:rPr lang="en-US" sz="1200" b="1" cap="small" dirty="0">
                <a:solidFill>
                  <a:schemeClr val="tx1">
                    <a:lumMod val="50000"/>
                    <a:lumOff val="50000"/>
                  </a:schemeClr>
                </a:solidFill>
                <a:latin typeface="Open Sans" pitchFamily="34" charset="0"/>
                <a:ea typeface="Open Sans" pitchFamily="34" charset="0"/>
                <a:cs typeface="Open Sans" pitchFamily="34" charset="0"/>
              </a:rPr>
              <a:t>Stress Busters </a:t>
            </a:r>
            <a:r>
              <a:rPr lang="en-US" sz="1200" cap="small" dirty="0">
                <a:solidFill>
                  <a:schemeClr val="tx1">
                    <a:lumMod val="50000"/>
                    <a:lumOff val="50000"/>
                  </a:schemeClr>
                </a:solidFill>
                <a:latin typeface="Open Sans" pitchFamily="34" charset="0"/>
                <a:ea typeface="Open Sans" pitchFamily="34" charset="0"/>
                <a:cs typeface="Open Sans" pitchFamily="34" charset="0"/>
              </a:rPr>
              <a:t>with clear &amp; timely reporting.</a:t>
            </a:r>
          </a:p>
          <a:p>
            <a:pPr algn="just">
              <a:lnSpc>
                <a:spcPct val="110000"/>
              </a:lnSpc>
            </a:pP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	* </a:t>
            </a:r>
            <a:r>
              <a:rPr lang="en-US" sz="1200" b="1" cap="small" dirty="0">
                <a:solidFill>
                  <a:schemeClr val="tx1">
                    <a:lumMod val="50000"/>
                    <a:lumOff val="50000"/>
                  </a:schemeClr>
                </a:solidFill>
                <a:latin typeface="Open Sans" pitchFamily="34" charset="0"/>
                <a:ea typeface="Open Sans" pitchFamily="34" charset="0"/>
                <a:cs typeface="Open Sans" pitchFamily="34" charset="0"/>
              </a:rPr>
              <a:t>Automating Business Operations </a:t>
            </a:r>
            <a:r>
              <a:rPr lang="en-US" sz="1200" cap="small" dirty="0">
                <a:solidFill>
                  <a:schemeClr val="tx1">
                    <a:lumMod val="50000"/>
                    <a:lumOff val="50000"/>
                  </a:schemeClr>
                </a:solidFill>
                <a:latin typeface="Open Sans" pitchFamily="34" charset="0"/>
                <a:ea typeface="Open Sans" pitchFamily="34" charset="0"/>
                <a:cs typeface="Open Sans" pitchFamily="34" charset="0"/>
              </a:rPr>
              <a:t>for Visible Efficiency Gains due </a:t>
            </a:r>
            <a:r>
              <a:rPr lang="en-US" sz="1200" b="1" cap="small" dirty="0">
                <a:solidFill>
                  <a:schemeClr val="tx1">
                    <a:lumMod val="50000"/>
                    <a:lumOff val="50000"/>
                  </a:schemeClr>
                </a:solidFill>
                <a:latin typeface="Open Sans" pitchFamily="34" charset="0"/>
                <a:ea typeface="Open Sans" pitchFamily="34" charset="0"/>
                <a:cs typeface="Open Sans" pitchFamily="34" charset="0"/>
              </a:rPr>
              <a:t>to fast communication</a:t>
            </a: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a:t>
            </a:r>
            <a:endParaRPr lang="en-US" sz="1200" cap="small" dirty="0">
              <a:solidFill>
                <a:schemeClr val="tx1">
                  <a:lumMod val="50000"/>
                  <a:lumOff val="50000"/>
                </a:schemeClr>
              </a:solidFill>
              <a:latin typeface="Open Sans" pitchFamily="34" charset="0"/>
              <a:ea typeface="Open Sans" pitchFamily="34" charset="0"/>
              <a:cs typeface="Open Sans" pitchFamily="34" charset="0"/>
            </a:endParaRPr>
          </a:p>
          <a:p>
            <a:pPr algn="just">
              <a:lnSpc>
                <a:spcPct val="110000"/>
              </a:lnSpc>
            </a:pPr>
            <a:r>
              <a:rPr lang="en-US" sz="1200" cap="small" dirty="0">
                <a:solidFill>
                  <a:schemeClr val="tx1">
                    <a:lumMod val="50000"/>
                    <a:lumOff val="50000"/>
                  </a:schemeClr>
                </a:solidFill>
                <a:latin typeface="Open Sans" pitchFamily="34" charset="0"/>
                <a:ea typeface="Open Sans" pitchFamily="34" charset="0"/>
                <a:cs typeface="Open Sans" pitchFamily="34" charset="0"/>
              </a:rPr>
              <a:t>--&gt; </a:t>
            </a:r>
            <a:r>
              <a:rPr lang="en-US" sz="1200" b="1" cap="small" dirty="0">
                <a:solidFill>
                  <a:schemeClr val="tx1">
                    <a:lumMod val="50000"/>
                    <a:lumOff val="50000"/>
                  </a:schemeClr>
                </a:solidFill>
                <a:latin typeface="Open Sans" pitchFamily="34" charset="0"/>
                <a:ea typeface="Open Sans" pitchFamily="34" charset="0"/>
                <a:cs typeface="Open Sans" pitchFamily="34" charset="0"/>
              </a:rPr>
              <a:t>Say goodbye to lengthy searches and welcome the quick, hassle-free assistance of </a:t>
            </a:r>
            <a:r>
              <a:rPr lang="en-US" sz="1200" b="1" cap="small" dirty="0" err="1">
                <a:solidFill>
                  <a:schemeClr val="tx1">
                    <a:lumMod val="50000"/>
                    <a:lumOff val="50000"/>
                  </a:schemeClr>
                </a:solidFill>
                <a:latin typeface="Open Sans" pitchFamily="34" charset="0"/>
                <a:ea typeface="Open Sans" pitchFamily="34" charset="0"/>
                <a:cs typeface="Open Sans" pitchFamily="34" charset="0"/>
              </a:rPr>
              <a:t>VITQuickFAQ</a:t>
            </a:r>
            <a:r>
              <a:rPr lang="en-US" sz="1200" b="1" cap="small" dirty="0">
                <a:solidFill>
                  <a:schemeClr val="tx1">
                    <a:lumMod val="50000"/>
                    <a:lumOff val="50000"/>
                  </a:schemeClr>
                </a:solidFill>
                <a:latin typeface="Open Sans" pitchFamily="34" charset="0"/>
                <a:ea typeface="Open Sans" pitchFamily="34" charset="0"/>
                <a:cs typeface="Open Sans" pitchFamily="34" charset="0"/>
              </a:rPr>
              <a:t> – your go-to guide for all things VIT Chennai.</a:t>
            </a:r>
          </a:p>
        </p:txBody>
      </p:sp>
      <p:sp>
        <p:nvSpPr>
          <p:cNvPr id="13" name="Freeform 12"/>
          <p:cNvSpPr/>
          <p:nvPr/>
        </p:nvSpPr>
        <p:spPr>
          <a:xfrm rot="5400000">
            <a:off x="782742" y="3484701"/>
            <a:ext cx="200758" cy="241275"/>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Freeform 15"/>
          <p:cNvSpPr/>
          <p:nvPr/>
        </p:nvSpPr>
        <p:spPr>
          <a:xfrm rot="5400000">
            <a:off x="782742" y="2574376"/>
            <a:ext cx="200758" cy="241275"/>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8" name="Freeform 17"/>
          <p:cNvSpPr/>
          <p:nvPr/>
        </p:nvSpPr>
        <p:spPr>
          <a:xfrm rot="5400000">
            <a:off x="782742" y="3012477"/>
            <a:ext cx="200758" cy="241275"/>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lumMod val="75000"/>
                </a:schemeClr>
              </a:solidFill>
            </a:endParaRPr>
          </a:p>
        </p:txBody>
      </p:sp>
      <p:sp>
        <p:nvSpPr>
          <p:cNvPr id="23" name="Freeform 22"/>
          <p:cNvSpPr/>
          <p:nvPr/>
        </p:nvSpPr>
        <p:spPr>
          <a:xfrm rot="5400000">
            <a:off x="795442" y="5504001"/>
            <a:ext cx="200758" cy="241275"/>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Freeform 23"/>
          <p:cNvSpPr/>
          <p:nvPr/>
        </p:nvSpPr>
        <p:spPr>
          <a:xfrm rot="5400000">
            <a:off x="795442" y="4593676"/>
            <a:ext cx="200758" cy="241275"/>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5" name="Freeform 24"/>
          <p:cNvSpPr/>
          <p:nvPr/>
        </p:nvSpPr>
        <p:spPr>
          <a:xfrm rot="5400000">
            <a:off x="795442" y="5031777"/>
            <a:ext cx="200758" cy="241275"/>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lumMod val="75000"/>
                </a:schemeClr>
              </a:solidFill>
            </a:endParaRPr>
          </a:p>
        </p:txBody>
      </p:sp>
    </p:spTree>
    <p:extLst>
      <p:ext uri="{BB962C8B-B14F-4D97-AF65-F5344CB8AC3E}">
        <p14:creationId xmlns:p14="http://schemas.microsoft.com/office/powerpoint/2010/main" val="257442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5640</TotalTime>
  <Words>2650</Words>
  <Application>Microsoft Office PowerPoint</Application>
  <PresentationFormat>Custom</PresentationFormat>
  <Paragraphs>332</Paragraphs>
  <Slides>35</Slides>
  <Notes>3</Notes>
  <HiddenSlides>0</HiddenSlides>
  <MMClips>0</MMClips>
  <ScaleCrop>false</ScaleCrop>
  <HeadingPairs>
    <vt:vector size="4" baseType="variant">
      <vt:variant>
        <vt:lpstr>Theme</vt:lpstr>
      </vt:variant>
      <vt:variant>
        <vt:i4>2</vt:i4>
      </vt:variant>
      <vt:variant>
        <vt:lpstr>Slide Titles</vt:lpstr>
      </vt:variant>
      <vt:variant>
        <vt:i4>35</vt:i4>
      </vt:variant>
    </vt:vector>
  </HeadingPairs>
  <TitlesOfParts>
    <vt:vector size="37" baseType="lpstr">
      <vt:lpstr>Office Theme</vt:lpstr>
      <vt:lpstr>1_Office Theme</vt:lpstr>
      <vt:lpstr>VIT-FAQAssist Chatbot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VIT-FAQAssist Bot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Awesomeness</dc:title>
  <dc:creator>Andrzej Pach</dc:creator>
  <cp:lastModifiedBy>mayan</cp:lastModifiedBy>
  <cp:revision>179</cp:revision>
  <dcterms:created xsi:type="dcterms:W3CDTF">2016-01-18T09:44:14Z</dcterms:created>
  <dcterms:modified xsi:type="dcterms:W3CDTF">2024-04-16T04:24:52Z</dcterms:modified>
</cp:coreProperties>
</file>